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  <p:sldId id="276" r:id="rId3"/>
    <p:sldId id="262" r:id="rId4"/>
    <p:sldId id="263" r:id="rId5"/>
    <p:sldId id="264" r:id="rId6"/>
    <p:sldId id="265" r:id="rId7"/>
    <p:sldId id="266" r:id="rId8"/>
    <p:sldId id="267" r:id="rId9"/>
    <p:sldId id="269" r:id="rId10"/>
    <p:sldId id="278" r:id="rId11"/>
    <p:sldId id="270" r:id="rId12"/>
    <p:sldId id="271" r:id="rId13"/>
    <p:sldId id="272" r:id="rId14"/>
    <p:sldId id="273" r:id="rId15"/>
    <p:sldId id="274" r:id="rId16"/>
    <p:sldId id="279" r:id="rId17"/>
    <p:sldId id="277" r:id="rId18"/>
    <p:sldId id="280" r:id="rId19"/>
  </p:sldIdLst>
  <p:sldSz cx="9144000" cy="6858000" type="screen4x3"/>
  <p:notesSz cx="9144000" cy="6858000"/>
  <p:embeddedFontLst>
    <p:embeddedFont>
      <p:font typeface="Franklin Gothic Book" pitchFamily="34" charset="0"/>
      <p:regular r:id="rId20"/>
      <p:italic r:id="rId21"/>
    </p:embeddedFont>
  </p:embeddedFontLst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FF0000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4584D2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FF0000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FF0000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28600" y="228600"/>
            <a:ext cx="8696325" cy="1427226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6046851" y="859408"/>
            <a:ext cx="2876550" cy="714375"/>
          </a:xfrm>
          <a:custGeom>
            <a:avLst/>
            <a:gdLst/>
            <a:ahLst/>
            <a:cxnLst/>
            <a:rect l="l" t="t" r="r" b="b"/>
            <a:pathLst>
              <a:path w="2876550" h="714375">
                <a:moveTo>
                  <a:pt x="2876423" y="0"/>
                </a:moveTo>
                <a:lnTo>
                  <a:pt x="2870073" y="0"/>
                </a:lnTo>
                <a:lnTo>
                  <a:pt x="2748915" y="20192"/>
                </a:lnTo>
                <a:lnTo>
                  <a:pt x="2625598" y="42417"/>
                </a:lnTo>
                <a:lnTo>
                  <a:pt x="2500122" y="67055"/>
                </a:lnTo>
                <a:lnTo>
                  <a:pt x="2370454" y="91566"/>
                </a:lnTo>
                <a:lnTo>
                  <a:pt x="2238629" y="120523"/>
                </a:lnTo>
                <a:lnTo>
                  <a:pt x="2102612" y="149605"/>
                </a:lnTo>
                <a:lnTo>
                  <a:pt x="1964435" y="183133"/>
                </a:lnTo>
                <a:lnTo>
                  <a:pt x="1821942" y="216535"/>
                </a:lnTo>
                <a:lnTo>
                  <a:pt x="1564767" y="281304"/>
                </a:lnTo>
                <a:lnTo>
                  <a:pt x="1313815" y="339343"/>
                </a:lnTo>
                <a:lnTo>
                  <a:pt x="1073657" y="392938"/>
                </a:lnTo>
                <a:lnTo>
                  <a:pt x="841882" y="444245"/>
                </a:lnTo>
                <a:lnTo>
                  <a:pt x="620776" y="488823"/>
                </a:lnTo>
                <a:lnTo>
                  <a:pt x="406019" y="529081"/>
                </a:lnTo>
                <a:lnTo>
                  <a:pt x="199898" y="567054"/>
                </a:lnTo>
                <a:lnTo>
                  <a:pt x="0" y="600455"/>
                </a:lnTo>
                <a:lnTo>
                  <a:pt x="138175" y="620521"/>
                </a:lnTo>
                <a:lnTo>
                  <a:pt x="270001" y="638428"/>
                </a:lnTo>
                <a:lnTo>
                  <a:pt x="397510" y="654050"/>
                </a:lnTo>
                <a:lnTo>
                  <a:pt x="522985" y="667385"/>
                </a:lnTo>
                <a:lnTo>
                  <a:pt x="644144" y="680846"/>
                </a:lnTo>
                <a:lnTo>
                  <a:pt x="761110" y="689737"/>
                </a:lnTo>
                <a:lnTo>
                  <a:pt x="873759" y="698753"/>
                </a:lnTo>
                <a:lnTo>
                  <a:pt x="984376" y="705357"/>
                </a:lnTo>
                <a:lnTo>
                  <a:pt x="1092707" y="709802"/>
                </a:lnTo>
                <a:lnTo>
                  <a:pt x="1296797" y="714375"/>
                </a:lnTo>
                <a:lnTo>
                  <a:pt x="1394587" y="714375"/>
                </a:lnTo>
                <a:lnTo>
                  <a:pt x="1583817" y="709802"/>
                </a:lnTo>
                <a:lnTo>
                  <a:pt x="1673098" y="705357"/>
                </a:lnTo>
                <a:lnTo>
                  <a:pt x="1760347" y="698753"/>
                </a:lnTo>
                <a:lnTo>
                  <a:pt x="1843151" y="692023"/>
                </a:lnTo>
                <a:lnTo>
                  <a:pt x="1926081" y="683132"/>
                </a:lnTo>
                <a:lnTo>
                  <a:pt x="2083434" y="660780"/>
                </a:lnTo>
                <a:lnTo>
                  <a:pt x="2232279" y="633983"/>
                </a:lnTo>
                <a:lnTo>
                  <a:pt x="2372614" y="602741"/>
                </a:lnTo>
                <a:lnTo>
                  <a:pt x="2440558" y="584835"/>
                </a:lnTo>
                <a:lnTo>
                  <a:pt x="2506472" y="567054"/>
                </a:lnTo>
                <a:lnTo>
                  <a:pt x="2634106" y="526795"/>
                </a:lnTo>
                <a:lnTo>
                  <a:pt x="2755265" y="482218"/>
                </a:lnTo>
                <a:lnTo>
                  <a:pt x="2872231" y="435355"/>
                </a:lnTo>
                <a:lnTo>
                  <a:pt x="2876423" y="433069"/>
                </a:lnTo>
                <a:lnTo>
                  <a:pt x="2876423" y="0"/>
                </a:lnTo>
                <a:close/>
              </a:path>
            </a:pathLst>
          </a:custGeom>
          <a:solidFill>
            <a:srgbClr val="C5E7FB">
              <a:alpha val="2901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618739" y="731138"/>
            <a:ext cx="5544820" cy="850900"/>
          </a:xfrm>
          <a:custGeom>
            <a:avLst/>
            <a:gdLst/>
            <a:ahLst/>
            <a:cxnLst/>
            <a:rect l="l" t="t" r="r" b="b"/>
            <a:pathLst>
              <a:path w="5544820" h="850900">
                <a:moveTo>
                  <a:pt x="852551" y="0"/>
                </a:moveTo>
                <a:lnTo>
                  <a:pt x="684530" y="0"/>
                </a:lnTo>
                <a:lnTo>
                  <a:pt x="527304" y="4445"/>
                </a:lnTo>
                <a:lnTo>
                  <a:pt x="380619" y="11175"/>
                </a:lnTo>
                <a:lnTo>
                  <a:pt x="244475" y="22351"/>
                </a:lnTo>
                <a:lnTo>
                  <a:pt x="116967" y="35687"/>
                </a:lnTo>
                <a:lnTo>
                  <a:pt x="0" y="53594"/>
                </a:lnTo>
                <a:lnTo>
                  <a:pt x="163703" y="73660"/>
                </a:lnTo>
                <a:lnTo>
                  <a:pt x="333756" y="96012"/>
                </a:lnTo>
                <a:lnTo>
                  <a:pt x="510286" y="124968"/>
                </a:lnTo>
                <a:lnTo>
                  <a:pt x="693038" y="156210"/>
                </a:lnTo>
                <a:lnTo>
                  <a:pt x="882269" y="194183"/>
                </a:lnTo>
                <a:lnTo>
                  <a:pt x="1077849" y="234314"/>
                </a:lnTo>
                <a:lnTo>
                  <a:pt x="1281938" y="279019"/>
                </a:lnTo>
                <a:lnTo>
                  <a:pt x="1490345" y="330326"/>
                </a:lnTo>
                <a:lnTo>
                  <a:pt x="1866646" y="421894"/>
                </a:lnTo>
                <a:lnTo>
                  <a:pt x="2223770" y="502158"/>
                </a:lnTo>
                <a:lnTo>
                  <a:pt x="2559685" y="575818"/>
                </a:lnTo>
                <a:lnTo>
                  <a:pt x="2723388" y="607060"/>
                </a:lnTo>
                <a:lnTo>
                  <a:pt x="2878582" y="638301"/>
                </a:lnTo>
                <a:lnTo>
                  <a:pt x="3031617" y="667385"/>
                </a:lnTo>
                <a:lnTo>
                  <a:pt x="3180461" y="691896"/>
                </a:lnTo>
                <a:lnTo>
                  <a:pt x="3324987" y="716534"/>
                </a:lnTo>
                <a:lnTo>
                  <a:pt x="3465322" y="738759"/>
                </a:lnTo>
                <a:lnTo>
                  <a:pt x="3601339" y="756665"/>
                </a:lnTo>
                <a:lnTo>
                  <a:pt x="3733165" y="774573"/>
                </a:lnTo>
                <a:lnTo>
                  <a:pt x="3860800" y="790194"/>
                </a:lnTo>
                <a:lnTo>
                  <a:pt x="3986149" y="805814"/>
                </a:lnTo>
                <a:lnTo>
                  <a:pt x="4107307" y="816863"/>
                </a:lnTo>
                <a:lnTo>
                  <a:pt x="4336923" y="834771"/>
                </a:lnTo>
                <a:lnTo>
                  <a:pt x="4447540" y="841501"/>
                </a:lnTo>
                <a:lnTo>
                  <a:pt x="4660138" y="850391"/>
                </a:lnTo>
                <a:lnTo>
                  <a:pt x="4857877" y="850391"/>
                </a:lnTo>
                <a:lnTo>
                  <a:pt x="5044948" y="845947"/>
                </a:lnTo>
                <a:lnTo>
                  <a:pt x="5134229" y="841501"/>
                </a:lnTo>
                <a:lnTo>
                  <a:pt x="5221351" y="834771"/>
                </a:lnTo>
                <a:lnTo>
                  <a:pt x="5306441" y="825881"/>
                </a:lnTo>
                <a:lnTo>
                  <a:pt x="5467985" y="807974"/>
                </a:lnTo>
                <a:lnTo>
                  <a:pt x="5544566" y="796798"/>
                </a:lnTo>
                <a:lnTo>
                  <a:pt x="5423281" y="781176"/>
                </a:lnTo>
                <a:lnTo>
                  <a:pt x="5297932" y="765556"/>
                </a:lnTo>
                <a:lnTo>
                  <a:pt x="5036439" y="727583"/>
                </a:lnTo>
                <a:lnTo>
                  <a:pt x="4760087" y="680720"/>
                </a:lnTo>
                <a:lnTo>
                  <a:pt x="4468749" y="629412"/>
                </a:lnTo>
                <a:lnTo>
                  <a:pt x="4160519" y="566927"/>
                </a:lnTo>
                <a:lnTo>
                  <a:pt x="3835273" y="497713"/>
                </a:lnTo>
                <a:lnTo>
                  <a:pt x="3493008" y="417322"/>
                </a:lnTo>
                <a:lnTo>
                  <a:pt x="3131566" y="330326"/>
                </a:lnTo>
                <a:lnTo>
                  <a:pt x="2989072" y="296799"/>
                </a:lnTo>
                <a:lnTo>
                  <a:pt x="2850896" y="263398"/>
                </a:lnTo>
                <a:lnTo>
                  <a:pt x="2583053" y="205359"/>
                </a:lnTo>
                <a:lnTo>
                  <a:pt x="2453386" y="180721"/>
                </a:lnTo>
                <a:lnTo>
                  <a:pt x="2327910" y="156210"/>
                </a:lnTo>
                <a:lnTo>
                  <a:pt x="2204593" y="133858"/>
                </a:lnTo>
                <a:lnTo>
                  <a:pt x="2083435" y="113791"/>
                </a:lnTo>
                <a:lnTo>
                  <a:pt x="1966595" y="96012"/>
                </a:lnTo>
                <a:lnTo>
                  <a:pt x="1849627" y="80390"/>
                </a:lnTo>
                <a:lnTo>
                  <a:pt x="1628521" y="51308"/>
                </a:lnTo>
                <a:lnTo>
                  <a:pt x="1418082" y="31241"/>
                </a:lnTo>
                <a:lnTo>
                  <a:pt x="1220343" y="15621"/>
                </a:lnTo>
                <a:lnTo>
                  <a:pt x="1031113" y="4445"/>
                </a:lnTo>
                <a:lnTo>
                  <a:pt x="852551" y="0"/>
                </a:lnTo>
                <a:close/>
              </a:path>
            </a:pathLst>
          </a:custGeom>
          <a:solidFill>
            <a:srgbClr val="C5E7FB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828163" y="729995"/>
            <a:ext cx="6089015" cy="788035"/>
          </a:xfrm>
          <a:custGeom>
            <a:avLst/>
            <a:gdLst/>
            <a:ahLst/>
            <a:cxnLst/>
            <a:rect l="l" t="t" r="r" b="b"/>
            <a:pathLst>
              <a:path w="6089015" h="788035">
                <a:moveTo>
                  <a:pt x="0" y="91566"/>
                </a:moveTo>
                <a:lnTo>
                  <a:pt x="19176" y="86994"/>
                </a:lnTo>
                <a:lnTo>
                  <a:pt x="76581" y="75945"/>
                </a:lnTo>
                <a:lnTo>
                  <a:pt x="174370" y="60325"/>
                </a:lnTo>
                <a:lnTo>
                  <a:pt x="238125" y="51307"/>
                </a:lnTo>
                <a:lnTo>
                  <a:pt x="312547" y="42417"/>
                </a:lnTo>
                <a:lnTo>
                  <a:pt x="395478" y="35687"/>
                </a:lnTo>
                <a:lnTo>
                  <a:pt x="491109" y="29082"/>
                </a:lnTo>
                <a:lnTo>
                  <a:pt x="595249" y="22351"/>
                </a:lnTo>
                <a:lnTo>
                  <a:pt x="712215" y="17906"/>
                </a:lnTo>
                <a:lnTo>
                  <a:pt x="839724" y="15620"/>
                </a:lnTo>
                <a:lnTo>
                  <a:pt x="977900" y="13334"/>
                </a:lnTo>
                <a:lnTo>
                  <a:pt x="1126744" y="15620"/>
                </a:lnTo>
                <a:lnTo>
                  <a:pt x="1286256" y="20065"/>
                </a:lnTo>
                <a:lnTo>
                  <a:pt x="1458467" y="29082"/>
                </a:lnTo>
                <a:lnTo>
                  <a:pt x="1641221" y="40131"/>
                </a:lnTo>
                <a:lnTo>
                  <a:pt x="1834769" y="58038"/>
                </a:lnTo>
                <a:lnTo>
                  <a:pt x="2040889" y="78104"/>
                </a:lnTo>
                <a:lnTo>
                  <a:pt x="2259838" y="102615"/>
                </a:lnTo>
                <a:lnTo>
                  <a:pt x="2489454" y="131699"/>
                </a:lnTo>
                <a:lnTo>
                  <a:pt x="2731897" y="167386"/>
                </a:lnTo>
                <a:lnTo>
                  <a:pt x="2984881" y="207644"/>
                </a:lnTo>
                <a:lnTo>
                  <a:pt x="3250565" y="254507"/>
                </a:lnTo>
                <a:lnTo>
                  <a:pt x="3529076" y="310261"/>
                </a:lnTo>
                <a:lnTo>
                  <a:pt x="3820287" y="370586"/>
                </a:lnTo>
                <a:lnTo>
                  <a:pt x="4124325" y="437514"/>
                </a:lnTo>
                <a:lnTo>
                  <a:pt x="4441063" y="513333"/>
                </a:lnTo>
                <a:lnTo>
                  <a:pt x="4770628" y="596011"/>
                </a:lnTo>
                <a:lnTo>
                  <a:pt x="5112893" y="687451"/>
                </a:lnTo>
                <a:lnTo>
                  <a:pt x="5467985" y="787907"/>
                </a:lnTo>
              </a:path>
              <a:path w="6089015" h="788035">
                <a:moveTo>
                  <a:pt x="2780791" y="651763"/>
                </a:moveTo>
                <a:lnTo>
                  <a:pt x="2876423" y="624966"/>
                </a:lnTo>
                <a:lnTo>
                  <a:pt x="3137916" y="555751"/>
                </a:lnTo>
                <a:lnTo>
                  <a:pt x="3318637" y="508888"/>
                </a:lnTo>
                <a:lnTo>
                  <a:pt x="3526916" y="457580"/>
                </a:lnTo>
                <a:lnTo>
                  <a:pt x="3758691" y="401827"/>
                </a:lnTo>
                <a:lnTo>
                  <a:pt x="4007485" y="341502"/>
                </a:lnTo>
                <a:lnTo>
                  <a:pt x="4271010" y="283463"/>
                </a:lnTo>
                <a:lnTo>
                  <a:pt x="4541012" y="225425"/>
                </a:lnTo>
                <a:lnTo>
                  <a:pt x="4817364" y="171830"/>
                </a:lnTo>
                <a:lnTo>
                  <a:pt x="5091684" y="120523"/>
                </a:lnTo>
                <a:lnTo>
                  <a:pt x="5227701" y="98170"/>
                </a:lnTo>
                <a:lnTo>
                  <a:pt x="5359527" y="75945"/>
                </a:lnTo>
                <a:lnTo>
                  <a:pt x="5491353" y="58038"/>
                </a:lnTo>
                <a:lnTo>
                  <a:pt x="5618861" y="40131"/>
                </a:lnTo>
                <a:lnTo>
                  <a:pt x="5744337" y="26796"/>
                </a:lnTo>
                <a:lnTo>
                  <a:pt x="5863336" y="15620"/>
                </a:lnTo>
                <a:lnTo>
                  <a:pt x="5978144" y="6730"/>
                </a:lnTo>
                <a:lnTo>
                  <a:pt x="6088761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211137" y="714375"/>
            <a:ext cx="8723630" cy="1330325"/>
          </a:xfrm>
          <a:custGeom>
            <a:avLst/>
            <a:gdLst/>
            <a:ahLst/>
            <a:cxnLst/>
            <a:rect l="l" t="t" r="r" b="b"/>
            <a:pathLst>
              <a:path w="8723630" h="1330325">
                <a:moveTo>
                  <a:pt x="1556067" y="0"/>
                </a:moveTo>
                <a:lnTo>
                  <a:pt x="1402778" y="0"/>
                </a:lnTo>
                <a:lnTo>
                  <a:pt x="1257998" y="4445"/>
                </a:lnTo>
                <a:lnTo>
                  <a:pt x="1121854" y="11175"/>
                </a:lnTo>
                <a:lnTo>
                  <a:pt x="994092" y="22351"/>
                </a:lnTo>
                <a:lnTo>
                  <a:pt x="874890" y="33527"/>
                </a:lnTo>
                <a:lnTo>
                  <a:pt x="762063" y="49149"/>
                </a:lnTo>
                <a:lnTo>
                  <a:pt x="659891" y="64770"/>
                </a:lnTo>
                <a:lnTo>
                  <a:pt x="564095" y="82550"/>
                </a:lnTo>
                <a:lnTo>
                  <a:pt x="478955" y="102615"/>
                </a:lnTo>
                <a:lnTo>
                  <a:pt x="398068" y="120523"/>
                </a:lnTo>
                <a:lnTo>
                  <a:pt x="327812" y="140588"/>
                </a:lnTo>
                <a:lnTo>
                  <a:pt x="206476" y="178562"/>
                </a:lnTo>
                <a:lnTo>
                  <a:pt x="157518" y="196469"/>
                </a:lnTo>
                <a:lnTo>
                  <a:pt x="51092" y="241046"/>
                </a:lnTo>
                <a:lnTo>
                  <a:pt x="0" y="267842"/>
                </a:lnTo>
                <a:lnTo>
                  <a:pt x="0" y="1330325"/>
                </a:lnTo>
                <a:lnTo>
                  <a:pt x="8718994" y="1330325"/>
                </a:lnTo>
                <a:lnTo>
                  <a:pt x="8723312" y="1323594"/>
                </a:lnTo>
                <a:lnTo>
                  <a:pt x="8723312" y="569213"/>
                </a:lnTo>
                <a:lnTo>
                  <a:pt x="8718994" y="571373"/>
                </a:lnTo>
                <a:lnTo>
                  <a:pt x="8638222" y="604901"/>
                </a:lnTo>
                <a:lnTo>
                  <a:pt x="8557323" y="636142"/>
                </a:lnTo>
                <a:lnTo>
                  <a:pt x="8472106" y="665099"/>
                </a:lnTo>
                <a:lnTo>
                  <a:pt x="8384857" y="691896"/>
                </a:lnTo>
                <a:lnTo>
                  <a:pt x="8295449" y="718692"/>
                </a:lnTo>
                <a:lnTo>
                  <a:pt x="8201850" y="743330"/>
                </a:lnTo>
                <a:lnTo>
                  <a:pt x="8105965" y="763397"/>
                </a:lnTo>
                <a:lnTo>
                  <a:pt x="8005889" y="783463"/>
                </a:lnTo>
                <a:lnTo>
                  <a:pt x="7901622" y="801370"/>
                </a:lnTo>
                <a:lnTo>
                  <a:pt x="7793037" y="814704"/>
                </a:lnTo>
                <a:lnTo>
                  <a:pt x="7680261" y="828166"/>
                </a:lnTo>
                <a:lnTo>
                  <a:pt x="7563167" y="837057"/>
                </a:lnTo>
                <a:lnTo>
                  <a:pt x="7441882" y="845947"/>
                </a:lnTo>
                <a:lnTo>
                  <a:pt x="7314120" y="850391"/>
                </a:lnTo>
                <a:lnTo>
                  <a:pt x="7182167" y="850391"/>
                </a:lnTo>
                <a:lnTo>
                  <a:pt x="7043737" y="848233"/>
                </a:lnTo>
                <a:lnTo>
                  <a:pt x="6899084" y="843788"/>
                </a:lnTo>
                <a:lnTo>
                  <a:pt x="6749986" y="837057"/>
                </a:lnTo>
                <a:lnTo>
                  <a:pt x="6594665" y="825880"/>
                </a:lnTo>
                <a:lnTo>
                  <a:pt x="6430708" y="810260"/>
                </a:lnTo>
                <a:lnTo>
                  <a:pt x="6260401" y="792352"/>
                </a:lnTo>
                <a:lnTo>
                  <a:pt x="6083744" y="770127"/>
                </a:lnTo>
                <a:lnTo>
                  <a:pt x="5900737" y="745489"/>
                </a:lnTo>
                <a:lnTo>
                  <a:pt x="5709094" y="716534"/>
                </a:lnTo>
                <a:lnTo>
                  <a:pt x="5509069" y="683005"/>
                </a:lnTo>
                <a:lnTo>
                  <a:pt x="5302567" y="645033"/>
                </a:lnTo>
                <a:lnTo>
                  <a:pt x="5085397" y="602614"/>
                </a:lnTo>
                <a:lnTo>
                  <a:pt x="4861877" y="558038"/>
                </a:lnTo>
                <a:lnTo>
                  <a:pt x="4627689" y="506729"/>
                </a:lnTo>
                <a:lnTo>
                  <a:pt x="4387151" y="453136"/>
                </a:lnTo>
                <a:lnTo>
                  <a:pt x="4136072" y="395097"/>
                </a:lnTo>
                <a:lnTo>
                  <a:pt x="3874198" y="330326"/>
                </a:lnTo>
                <a:lnTo>
                  <a:pt x="3614483" y="267842"/>
                </a:lnTo>
                <a:lnTo>
                  <a:pt x="3363277" y="214249"/>
                </a:lnTo>
                <a:lnTo>
                  <a:pt x="3122739" y="165226"/>
                </a:lnTo>
                <a:lnTo>
                  <a:pt x="2892869" y="124967"/>
                </a:lnTo>
                <a:lnTo>
                  <a:pt x="2673667" y="91566"/>
                </a:lnTo>
                <a:lnTo>
                  <a:pt x="2462847" y="62484"/>
                </a:lnTo>
                <a:lnTo>
                  <a:pt x="2262822" y="40132"/>
                </a:lnTo>
                <a:lnTo>
                  <a:pt x="2073338" y="22351"/>
                </a:lnTo>
                <a:lnTo>
                  <a:pt x="1890204" y="11175"/>
                </a:lnTo>
                <a:lnTo>
                  <a:pt x="1720024" y="2286"/>
                </a:lnTo>
                <a:lnTo>
                  <a:pt x="15560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74903" y="703910"/>
            <a:ext cx="7452359" cy="148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FF0000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2742" y="1057402"/>
            <a:ext cx="8338515" cy="47205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4584D2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s3nkz.edu.yar.ru/lichnie_stranitsi_pedagogov/stranitsa_vospitatelya_askerovoy_aidi_usmanovni/portfolio/predstavlenie_opita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9600" y="1905000"/>
            <a:ext cx="7800340" cy="29674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  <a:tabLst>
                <a:tab pos="3415029" algn="l"/>
                <a:tab pos="7435850" algn="l"/>
              </a:tabLst>
            </a:pPr>
            <a:r>
              <a:rPr lang="ru-RU" sz="4800" b="1" spc="-10" dirty="0" smtClean="0">
                <a:solidFill>
                  <a:schemeClr val="tx1"/>
                </a:solidFill>
                <a:latin typeface="Times New Roman"/>
                <a:cs typeface="Times New Roman"/>
              </a:rPr>
              <a:t>Муниципальный этап областного конкурса  Воспитатель года России (Лесенка успеха)</a:t>
            </a:r>
            <a:endParaRPr sz="48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609600"/>
            <a:ext cx="8284057" cy="4185761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</a:rPr>
              <a:t>Иванова Мария Ивановна</a:t>
            </a:r>
          </a:p>
          <a:p>
            <a:pPr algn="just"/>
            <a:r>
              <a:rPr lang="ru-RU" sz="1600" b="0" dirty="0" smtClean="0">
                <a:solidFill>
                  <a:schemeClr val="tx1"/>
                </a:solidFill>
              </a:rPr>
              <a:t>	Родилась в 1987 году</a:t>
            </a:r>
          </a:p>
          <a:p>
            <a:pPr algn="just"/>
            <a:r>
              <a:rPr lang="ru-RU" sz="1600" b="0" dirty="0" smtClean="0">
                <a:solidFill>
                  <a:schemeClr val="tx1"/>
                </a:solidFill>
              </a:rPr>
              <a:t>	Воспитатель муниципального дошкольного образовательного учреждения «Детский сад №2 «Капелька»</a:t>
            </a:r>
          </a:p>
          <a:p>
            <a:pPr algn="just"/>
            <a:r>
              <a:rPr lang="ru-RU" sz="1600" b="0" dirty="0" smtClean="0">
                <a:solidFill>
                  <a:schemeClr val="tx1"/>
                </a:solidFill>
              </a:rPr>
              <a:t>	Окончила  Кемеровский педагогический колледж по специальности «Дошкольное образование»</a:t>
            </a:r>
          </a:p>
          <a:p>
            <a:pPr algn="just"/>
            <a:r>
              <a:rPr lang="ru-RU" sz="1600" b="0" dirty="0" smtClean="0">
                <a:solidFill>
                  <a:schemeClr val="tx1"/>
                </a:solidFill>
              </a:rPr>
              <a:t>	Педагогический стаж 6 лет</a:t>
            </a:r>
          </a:p>
          <a:p>
            <a:pPr algn="just"/>
            <a:r>
              <a:rPr lang="ru-RU" sz="1600" b="0" dirty="0" smtClean="0">
                <a:solidFill>
                  <a:schemeClr val="tx1"/>
                </a:solidFill>
              </a:rPr>
              <a:t>	Педагогический опыт создания организационно-педагогических условий формирования представлений о мире профессий у детей дошкольного возраста</a:t>
            </a:r>
          </a:p>
          <a:p>
            <a:pPr algn="just"/>
            <a:r>
              <a:rPr lang="ru-RU" sz="1600" b="0" dirty="0">
                <a:solidFill>
                  <a:schemeClr val="tx1"/>
                </a:solidFill>
              </a:rPr>
              <a:t>	</a:t>
            </a:r>
            <a:r>
              <a:rPr lang="ru-RU" sz="1600" b="0" dirty="0" smtClean="0">
                <a:solidFill>
                  <a:schemeClr val="tx1"/>
                </a:solidFill>
              </a:rPr>
              <a:t>Мария Ивановна- современный талантливый педагог ……… (  3-4 строчки)</a:t>
            </a:r>
          </a:p>
          <a:p>
            <a:pPr algn="just"/>
            <a:r>
              <a:rPr lang="ru-RU" sz="1600" b="0" dirty="0">
                <a:solidFill>
                  <a:schemeClr val="tx1"/>
                </a:solidFill>
              </a:rPr>
              <a:t>	</a:t>
            </a:r>
            <a:r>
              <a:rPr lang="ru-RU" sz="1600" b="0" dirty="0" smtClean="0">
                <a:solidFill>
                  <a:schemeClr val="tx1"/>
                </a:solidFill>
              </a:rPr>
              <a:t>Педагог постоянно совершенствуется……………( делится опытом, участвует в конкурсах, мастер-классы и т.д</a:t>
            </a:r>
            <a:r>
              <a:rPr lang="ru-RU" sz="1600" b="0" dirty="0" smtClean="0">
                <a:solidFill>
                  <a:schemeClr val="tx1"/>
                </a:solidFill>
              </a:rPr>
              <a:t>.)</a:t>
            </a:r>
            <a:endParaRPr lang="ru-RU" sz="1600" b="0" dirty="0" smtClean="0">
              <a:solidFill>
                <a:schemeClr val="tx1"/>
              </a:solidFill>
            </a:endParaRPr>
          </a:p>
          <a:p>
            <a:pPr algn="just"/>
            <a:r>
              <a:rPr lang="ru-RU" sz="1600" b="0" dirty="0">
                <a:solidFill>
                  <a:schemeClr val="tx1"/>
                </a:solidFill>
              </a:rPr>
              <a:t>	</a:t>
            </a:r>
            <a:r>
              <a:rPr lang="ru-RU" sz="1600" b="0" dirty="0" smtClean="0">
                <a:solidFill>
                  <a:schemeClr val="tx1"/>
                </a:solidFill>
              </a:rPr>
              <a:t>Воспитатель является автором………</a:t>
            </a:r>
          </a:p>
          <a:p>
            <a:pPr algn="just"/>
            <a:r>
              <a:rPr lang="ru-RU" sz="1600" b="0" dirty="0">
                <a:solidFill>
                  <a:schemeClr val="tx1"/>
                </a:solidFill>
              </a:rPr>
              <a:t>	</a:t>
            </a:r>
            <a:r>
              <a:rPr lang="ru-RU" sz="1600" b="0" dirty="0" smtClean="0">
                <a:solidFill>
                  <a:schemeClr val="tx1"/>
                </a:solidFill>
              </a:rPr>
              <a:t>На протяжении трех лет Мария Ивановна  успешно реализует дополнительную общеразвивающую программу  «…….». Благодаря  внедрению программы ……..</a:t>
            </a:r>
          </a:p>
          <a:p>
            <a:pPr algn="just"/>
            <a:r>
              <a:rPr lang="ru-RU" sz="1600" b="0" dirty="0">
                <a:solidFill>
                  <a:schemeClr val="tx1"/>
                </a:solidFill>
              </a:rPr>
              <a:t>	</a:t>
            </a:r>
            <a:endParaRPr lang="ru-RU" sz="1600" b="0" dirty="0" smtClean="0">
              <a:solidFill>
                <a:schemeClr val="tx1"/>
              </a:solidFill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22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3523" y="335991"/>
            <a:ext cx="7106284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5" dirty="0">
                <a:latin typeface="Times New Roman"/>
                <a:cs typeface="Times New Roman"/>
              </a:rPr>
              <a:t>Портретное</a:t>
            </a:r>
            <a:r>
              <a:rPr sz="7200" spc="-70" dirty="0">
                <a:latin typeface="Times New Roman"/>
                <a:cs typeface="Times New Roman"/>
              </a:rPr>
              <a:t> </a:t>
            </a:r>
            <a:r>
              <a:rPr sz="7200" spc="-50" dirty="0">
                <a:latin typeface="Times New Roman"/>
                <a:cs typeface="Times New Roman"/>
              </a:rPr>
              <a:t>фото</a:t>
            </a:r>
            <a:endParaRPr sz="72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211701" y="1844611"/>
            <a:ext cx="4714240" cy="4358005"/>
            <a:chOff x="4211701" y="1844611"/>
            <a:chExt cx="4714240" cy="435800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11701" y="1844611"/>
              <a:ext cx="4537075" cy="4100576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8024241" y="5345302"/>
              <a:ext cx="893444" cy="848994"/>
            </a:xfrm>
            <a:custGeom>
              <a:avLst/>
              <a:gdLst/>
              <a:ahLst/>
              <a:cxnLst/>
              <a:rect l="l" t="t" r="r" b="b"/>
              <a:pathLst>
                <a:path w="893445" h="848995">
                  <a:moveTo>
                    <a:pt x="699642" y="0"/>
                  </a:moveTo>
                  <a:lnTo>
                    <a:pt x="446658" y="229870"/>
                  </a:lnTo>
                  <a:lnTo>
                    <a:pt x="193675" y="0"/>
                  </a:lnTo>
                  <a:lnTo>
                    <a:pt x="0" y="212979"/>
                  </a:lnTo>
                  <a:lnTo>
                    <a:pt x="232663" y="424459"/>
                  </a:lnTo>
                  <a:lnTo>
                    <a:pt x="0" y="635977"/>
                  </a:lnTo>
                  <a:lnTo>
                    <a:pt x="193675" y="848982"/>
                  </a:lnTo>
                  <a:lnTo>
                    <a:pt x="446658" y="618998"/>
                  </a:lnTo>
                  <a:lnTo>
                    <a:pt x="699642" y="848982"/>
                  </a:lnTo>
                  <a:lnTo>
                    <a:pt x="893317" y="635977"/>
                  </a:lnTo>
                  <a:lnTo>
                    <a:pt x="660653" y="424459"/>
                  </a:lnTo>
                  <a:lnTo>
                    <a:pt x="893317" y="212979"/>
                  </a:lnTo>
                  <a:lnTo>
                    <a:pt x="69964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024241" y="5345302"/>
              <a:ext cx="893444" cy="848994"/>
            </a:xfrm>
            <a:custGeom>
              <a:avLst/>
              <a:gdLst/>
              <a:ahLst/>
              <a:cxnLst/>
              <a:rect l="l" t="t" r="r" b="b"/>
              <a:pathLst>
                <a:path w="893445" h="848995">
                  <a:moveTo>
                    <a:pt x="0" y="212979"/>
                  </a:moveTo>
                  <a:lnTo>
                    <a:pt x="193675" y="0"/>
                  </a:lnTo>
                  <a:lnTo>
                    <a:pt x="446658" y="229870"/>
                  </a:lnTo>
                  <a:lnTo>
                    <a:pt x="699642" y="0"/>
                  </a:lnTo>
                  <a:lnTo>
                    <a:pt x="893317" y="212979"/>
                  </a:lnTo>
                  <a:lnTo>
                    <a:pt x="660653" y="424459"/>
                  </a:lnTo>
                  <a:lnTo>
                    <a:pt x="893317" y="635977"/>
                  </a:lnTo>
                  <a:lnTo>
                    <a:pt x="699642" y="848982"/>
                  </a:lnTo>
                  <a:lnTo>
                    <a:pt x="446658" y="618998"/>
                  </a:lnTo>
                  <a:lnTo>
                    <a:pt x="193675" y="848982"/>
                  </a:lnTo>
                  <a:lnTo>
                    <a:pt x="0" y="635977"/>
                  </a:lnTo>
                  <a:lnTo>
                    <a:pt x="232663" y="424459"/>
                  </a:lnTo>
                  <a:lnTo>
                    <a:pt x="0" y="212979"/>
                  </a:lnTo>
                  <a:close/>
                </a:path>
              </a:pathLst>
            </a:custGeom>
            <a:ln w="15875">
              <a:solidFill>
                <a:srgbClr val="165D8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755650" y="1844675"/>
            <a:ext cx="3016885" cy="4422140"/>
            <a:chOff x="755650" y="1844675"/>
            <a:chExt cx="3016885" cy="4422140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5650" y="1844675"/>
              <a:ext cx="2736850" cy="4105275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628392" y="5549138"/>
              <a:ext cx="1136650" cy="709295"/>
            </a:xfrm>
            <a:custGeom>
              <a:avLst/>
              <a:gdLst/>
              <a:ahLst/>
              <a:cxnLst/>
              <a:rect l="l" t="t" r="r" b="b"/>
              <a:pathLst>
                <a:path w="1136650" h="709295">
                  <a:moveTo>
                    <a:pt x="1005967" y="0"/>
                  </a:moveTo>
                  <a:lnTo>
                    <a:pt x="542035" y="460133"/>
                  </a:lnTo>
                  <a:lnTo>
                    <a:pt x="118744" y="33400"/>
                  </a:lnTo>
                  <a:lnTo>
                    <a:pt x="0" y="151218"/>
                  </a:lnTo>
                  <a:lnTo>
                    <a:pt x="553338" y="709206"/>
                  </a:lnTo>
                  <a:lnTo>
                    <a:pt x="1136142" y="131292"/>
                  </a:lnTo>
                  <a:lnTo>
                    <a:pt x="1005967" y="0"/>
                  </a:lnTo>
                  <a:close/>
                </a:path>
              </a:pathLst>
            </a:custGeom>
            <a:solidFill>
              <a:srgbClr val="66BC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628392" y="5549138"/>
              <a:ext cx="1136650" cy="709295"/>
            </a:xfrm>
            <a:custGeom>
              <a:avLst/>
              <a:gdLst/>
              <a:ahLst/>
              <a:cxnLst/>
              <a:rect l="l" t="t" r="r" b="b"/>
              <a:pathLst>
                <a:path w="1136650" h="709295">
                  <a:moveTo>
                    <a:pt x="0" y="151218"/>
                  </a:moveTo>
                  <a:lnTo>
                    <a:pt x="118744" y="33400"/>
                  </a:lnTo>
                  <a:lnTo>
                    <a:pt x="542035" y="460133"/>
                  </a:lnTo>
                  <a:lnTo>
                    <a:pt x="1005967" y="0"/>
                  </a:lnTo>
                  <a:lnTo>
                    <a:pt x="1136142" y="131292"/>
                  </a:lnTo>
                  <a:lnTo>
                    <a:pt x="553338" y="709206"/>
                  </a:lnTo>
                  <a:lnTo>
                    <a:pt x="0" y="151218"/>
                  </a:lnTo>
                  <a:close/>
                </a:path>
              </a:pathLst>
            </a:custGeom>
            <a:ln w="15875">
              <a:solidFill>
                <a:srgbClr val="A192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0825" y="1412875"/>
            <a:ext cx="4075176" cy="309562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0457" y="191465"/>
            <a:ext cx="646112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40" dirty="0">
                <a:latin typeface="Times New Roman"/>
                <a:cs typeface="Times New Roman"/>
              </a:rPr>
              <a:t>Сюжетное</a:t>
            </a:r>
            <a:r>
              <a:rPr sz="7200" spc="-55" dirty="0">
                <a:latin typeface="Times New Roman"/>
                <a:cs typeface="Times New Roman"/>
              </a:rPr>
              <a:t> </a:t>
            </a:r>
            <a:r>
              <a:rPr sz="7200" spc="-50" dirty="0">
                <a:latin typeface="Times New Roman"/>
                <a:cs typeface="Times New Roman"/>
              </a:rPr>
              <a:t>фото</a:t>
            </a:r>
            <a:endParaRPr sz="72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628453" y="1207325"/>
            <a:ext cx="5297170" cy="5471160"/>
            <a:chOff x="3628453" y="1207325"/>
            <a:chExt cx="5297170" cy="547116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56099" y="3357626"/>
              <a:ext cx="4424426" cy="294792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8024240" y="5821502"/>
              <a:ext cx="893444" cy="849630"/>
            </a:xfrm>
            <a:custGeom>
              <a:avLst/>
              <a:gdLst/>
              <a:ahLst/>
              <a:cxnLst/>
              <a:rect l="l" t="t" r="r" b="b"/>
              <a:pathLst>
                <a:path w="893445" h="849629">
                  <a:moveTo>
                    <a:pt x="699642" y="0"/>
                  </a:moveTo>
                  <a:lnTo>
                    <a:pt x="446658" y="229984"/>
                  </a:lnTo>
                  <a:lnTo>
                    <a:pt x="193675" y="0"/>
                  </a:lnTo>
                  <a:lnTo>
                    <a:pt x="0" y="213004"/>
                  </a:lnTo>
                  <a:lnTo>
                    <a:pt x="232663" y="424510"/>
                  </a:lnTo>
                  <a:lnTo>
                    <a:pt x="0" y="636028"/>
                  </a:lnTo>
                  <a:lnTo>
                    <a:pt x="193675" y="849033"/>
                  </a:lnTo>
                  <a:lnTo>
                    <a:pt x="446658" y="619048"/>
                  </a:lnTo>
                  <a:lnTo>
                    <a:pt x="699642" y="849033"/>
                  </a:lnTo>
                  <a:lnTo>
                    <a:pt x="893317" y="636028"/>
                  </a:lnTo>
                  <a:lnTo>
                    <a:pt x="660653" y="424510"/>
                  </a:lnTo>
                  <a:lnTo>
                    <a:pt x="893317" y="213004"/>
                  </a:lnTo>
                  <a:lnTo>
                    <a:pt x="69964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024240" y="5821502"/>
              <a:ext cx="893444" cy="849630"/>
            </a:xfrm>
            <a:custGeom>
              <a:avLst/>
              <a:gdLst/>
              <a:ahLst/>
              <a:cxnLst/>
              <a:rect l="l" t="t" r="r" b="b"/>
              <a:pathLst>
                <a:path w="893445" h="849629">
                  <a:moveTo>
                    <a:pt x="0" y="213004"/>
                  </a:moveTo>
                  <a:lnTo>
                    <a:pt x="193675" y="0"/>
                  </a:lnTo>
                  <a:lnTo>
                    <a:pt x="446658" y="229984"/>
                  </a:lnTo>
                  <a:lnTo>
                    <a:pt x="699642" y="0"/>
                  </a:lnTo>
                  <a:lnTo>
                    <a:pt x="893317" y="213004"/>
                  </a:lnTo>
                  <a:lnTo>
                    <a:pt x="660653" y="424510"/>
                  </a:lnTo>
                  <a:lnTo>
                    <a:pt x="893317" y="636028"/>
                  </a:lnTo>
                  <a:lnTo>
                    <a:pt x="699642" y="849033"/>
                  </a:lnTo>
                  <a:lnTo>
                    <a:pt x="446658" y="619048"/>
                  </a:lnTo>
                  <a:lnTo>
                    <a:pt x="193675" y="849033"/>
                  </a:lnTo>
                  <a:lnTo>
                    <a:pt x="0" y="636028"/>
                  </a:lnTo>
                  <a:lnTo>
                    <a:pt x="232663" y="424510"/>
                  </a:lnTo>
                  <a:lnTo>
                    <a:pt x="0" y="213004"/>
                  </a:lnTo>
                  <a:close/>
                </a:path>
              </a:pathLst>
            </a:custGeom>
            <a:ln w="15875">
              <a:solidFill>
                <a:srgbClr val="165D8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636390" y="1215263"/>
              <a:ext cx="1136650" cy="709295"/>
            </a:xfrm>
            <a:custGeom>
              <a:avLst/>
              <a:gdLst/>
              <a:ahLst/>
              <a:cxnLst/>
              <a:rect l="l" t="t" r="r" b="b"/>
              <a:pathLst>
                <a:path w="1136650" h="709294">
                  <a:moveTo>
                    <a:pt x="1005967" y="0"/>
                  </a:moveTo>
                  <a:lnTo>
                    <a:pt x="542036" y="460121"/>
                  </a:lnTo>
                  <a:lnTo>
                    <a:pt x="118872" y="33400"/>
                  </a:lnTo>
                  <a:lnTo>
                    <a:pt x="0" y="151257"/>
                  </a:lnTo>
                  <a:lnTo>
                    <a:pt x="553338" y="709167"/>
                  </a:lnTo>
                  <a:lnTo>
                    <a:pt x="1136142" y="131317"/>
                  </a:lnTo>
                  <a:lnTo>
                    <a:pt x="1005967" y="0"/>
                  </a:lnTo>
                  <a:close/>
                </a:path>
              </a:pathLst>
            </a:custGeom>
            <a:solidFill>
              <a:srgbClr val="66BC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636390" y="1215263"/>
              <a:ext cx="1136650" cy="709295"/>
            </a:xfrm>
            <a:custGeom>
              <a:avLst/>
              <a:gdLst/>
              <a:ahLst/>
              <a:cxnLst/>
              <a:rect l="l" t="t" r="r" b="b"/>
              <a:pathLst>
                <a:path w="1136650" h="709294">
                  <a:moveTo>
                    <a:pt x="0" y="151257"/>
                  </a:moveTo>
                  <a:lnTo>
                    <a:pt x="118872" y="33400"/>
                  </a:lnTo>
                  <a:lnTo>
                    <a:pt x="542036" y="460121"/>
                  </a:lnTo>
                  <a:lnTo>
                    <a:pt x="1005967" y="0"/>
                  </a:lnTo>
                  <a:lnTo>
                    <a:pt x="1136142" y="131317"/>
                  </a:lnTo>
                  <a:lnTo>
                    <a:pt x="553338" y="709167"/>
                  </a:lnTo>
                  <a:lnTo>
                    <a:pt x="0" y="151257"/>
                  </a:lnTo>
                  <a:close/>
                </a:path>
              </a:pathLst>
            </a:custGeom>
            <a:ln w="15875">
              <a:solidFill>
                <a:srgbClr val="A192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540" y="848614"/>
            <a:ext cx="7876540" cy="3683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93675">
              <a:lnSpc>
                <a:spcPct val="100000"/>
              </a:lnSpc>
              <a:spcBef>
                <a:spcPts val="100"/>
              </a:spcBef>
              <a:tabLst>
                <a:tab pos="3345179" algn="l"/>
              </a:tabLst>
            </a:pPr>
            <a:r>
              <a:rPr sz="4800" spc="-35" dirty="0">
                <a:solidFill>
                  <a:srgbClr val="FF0000"/>
                </a:solidFill>
                <a:latin typeface="Times New Roman"/>
                <a:cs typeface="Times New Roman"/>
              </a:rPr>
              <a:t>Конкурсные	</a:t>
            </a:r>
            <a:r>
              <a:rPr sz="4800" dirty="0">
                <a:solidFill>
                  <a:srgbClr val="FF0000"/>
                </a:solidFill>
                <a:latin typeface="Times New Roman"/>
                <a:cs typeface="Times New Roman"/>
              </a:rPr>
              <a:t>задания</a:t>
            </a:r>
            <a:r>
              <a:rPr sz="4800" spc="-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800" spc="-20" dirty="0">
                <a:solidFill>
                  <a:srgbClr val="FF0000"/>
                </a:solidFill>
                <a:latin typeface="Times New Roman"/>
                <a:cs typeface="Times New Roman"/>
              </a:rPr>
              <a:t>заочных </a:t>
            </a:r>
            <a:r>
              <a:rPr sz="4800" spc="-11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800" spc="-5" dirty="0">
                <a:solidFill>
                  <a:srgbClr val="FF0000"/>
                </a:solidFill>
                <a:latin typeface="Times New Roman"/>
                <a:cs typeface="Times New Roman"/>
              </a:rPr>
              <a:t>этапов</a:t>
            </a:r>
            <a:r>
              <a:rPr sz="48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800" spc="-35" dirty="0">
                <a:solidFill>
                  <a:srgbClr val="FF0000"/>
                </a:solidFill>
                <a:latin typeface="Times New Roman"/>
                <a:cs typeface="Times New Roman"/>
              </a:rPr>
              <a:t>конкурсов:</a:t>
            </a:r>
            <a:endParaRPr sz="4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4800" dirty="0">
                <a:solidFill>
                  <a:srgbClr val="001F5F"/>
                </a:solidFill>
                <a:latin typeface="Times New Roman"/>
                <a:cs typeface="Times New Roman"/>
              </a:rPr>
              <a:t>«Интернет</a:t>
            </a:r>
            <a:r>
              <a:rPr sz="4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4800" spc="5" dirty="0">
                <a:solidFill>
                  <a:srgbClr val="001F5F"/>
                </a:solidFill>
                <a:latin typeface="Times New Roman"/>
                <a:cs typeface="Times New Roman"/>
              </a:rPr>
              <a:t>ресурс»,</a:t>
            </a:r>
            <a:endParaRPr sz="4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4800" spc="5" dirty="0">
                <a:solidFill>
                  <a:srgbClr val="001F5F"/>
                </a:solidFill>
                <a:latin typeface="Times New Roman"/>
                <a:cs typeface="Times New Roman"/>
              </a:rPr>
              <a:t>«Презентация опыта </a:t>
            </a:r>
            <a:r>
              <a:rPr sz="48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работы», </a:t>
            </a:r>
            <a:r>
              <a:rPr sz="4800" spc="-11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4800" spc="10" dirty="0">
                <a:solidFill>
                  <a:srgbClr val="001F5F"/>
                </a:solidFill>
                <a:latin typeface="Times New Roman"/>
                <a:cs typeface="Times New Roman"/>
              </a:rPr>
              <a:t>Эссе</a:t>
            </a:r>
            <a:endParaRPr sz="4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685800"/>
            <a:ext cx="71310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3200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Интернет-ресурс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52400" y="457200"/>
            <a:ext cx="8839199" cy="6018618"/>
          </a:xfrm>
          <a:prstGeom prst="rect">
            <a:avLst/>
          </a:prstGeom>
        </p:spPr>
        <p:txBody>
          <a:bodyPr vert="horz" wrap="square" lIns="0" tIns="928671" rIns="0" bIns="0" rtlCol="0">
            <a:spAutoFit/>
          </a:bodyPr>
          <a:lstStyle/>
          <a:p>
            <a:pPr marL="140970" algn="just">
              <a:spcBef>
                <a:spcPts val="167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Первый </a:t>
            </a:r>
            <a:r>
              <a:rPr lang="ru-RU" sz="2000" dirty="0">
                <a:solidFill>
                  <a:schemeClr val="tx1"/>
                </a:solidFill>
              </a:rPr>
              <a:t>блок критериев “Информация об авторе и его педагогической деятельности”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140970" algn="just"/>
            <a:r>
              <a:rPr lang="ru-RU" sz="1600" dirty="0" err="1" smtClean="0">
                <a:solidFill>
                  <a:schemeClr val="tx1"/>
                </a:solidFill>
              </a:rPr>
              <a:t>Имиджевые</a:t>
            </a:r>
            <a:r>
              <a:rPr lang="ru-RU" sz="1600" dirty="0" smtClean="0">
                <a:solidFill>
                  <a:schemeClr val="tx1"/>
                </a:solidFill>
              </a:rPr>
              <a:t> материалы</a:t>
            </a:r>
            <a:r>
              <a:rPr lang="ru-RU" sz="1600" dirty="0">
                <a:solidFill>
                  <a:schemeClr val="tx1"/>
                </a:solidFill>
              </a:rPr>
              <a:t>: Свое портфолио. Свои разработки на оценку педагогической общественности. Информацию в помощь начинающим педагогам. Вопросы для обсуждения проблем образования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</a:p>
          <a:p>
            <a:pPr marL="140970" algn="just">
              <a:spcBef>
                <a:spcPts val="1670"/>
              </a:spcBef>
            </a:pPr>
            <a:r>
              <a:rPr lang="ru-RU" sz="2000" dirty="0">
                <a:solidFill>
                  <a:schemeClr val="tx1"/>
                </a:solidFill>
              </a:rPr>
              <a:t>Второй блок критериев “Дизайн </a:t>
            </a:r>
            <a:r>
              <a:rPr lang="ru-RU" sz="2000" dirty="0" smtClean="0">
                <a:solidFill>
                  <a:schemeClr val="tx1"/>
                </a:solidFill>
              </a:rPr>
              <a:t>сайта”</a:t>
            </a:r>
          </a:p>
          <a:p>
            <a:pPr marL="140970" algn="just"/>
            <a:r>
              <a:rPr lang="ru-RU" sz="1600" dirty="0" smtClean="0">
                <a:solidFill>
                  <a:schemeClr val="tx1"/>
                </a:solidFill>
              </a:rPr>
              <a:t>Придерживайтесь </a:t>
            </a:r>
            <a:r>
              <a:rPr lang="ru-RU" sz="1600" dirty="0">
                <a:solidFill>
                  <a:schemeClr val="tx1"/>
                </a:solidFill>
              </a:rPr>
              <a:t>простого дизайна. Пусть главной «фишкой» вашего сайта будет полезный контент. Дизайнерские излишества оставьте профессионалам. К тому же — минимализм сейчас в тренде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</a:p>
          <a:p>
            <a:pPr marL="140970" algn="just"/>
            <a:endParaRPr lang="ru-RU" sz="2000" dirty="0" smtClean="0">
              <a:solidFill>
                <a:schemeClr val="tx1"/>
              </a:solidFill>
            </a:endParaRPr>
          </a:p>
          <a:p>
            <a:pPr marL="140970" algn="just"/>
            <a:r>
              <a:rPr lang="ru-RU" sz="2000" dirty="0" smtClean="0">
                <a:solidFill>
                  <a:schemeClr val="tx1"/>
                </a:solidFill>
              </a:rPr>
              <a:t>Третий блок </a:t>
            </a:r>
            <a:r>
              <a:rPr lang="ru-RU" sz="2000" dirty="0">
                <a:solidFill>
                  <a:schemeClr val="tx1"/>
                </a:solidFill>
              </a:rPr>
              <a:t>“Наличие и работа интерактивных форм общения и обратной связи”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140970" algn="just"/>
            <a:endParaRPr lang="ru-RU" sz="2000" dirty="0" smtClean="0">
              <a:solidFill>
                <a:schemeClr val="tx1"/>
              </a:solidFill>
            </a:endParaRPr>
          </a:p>
          <a:p>
            <a:pPr marL="140970" algn="just"/>
            <a:r>
              <a:rPr lang="ru-RU" sz="2000" dirty="0" smtClean="0">
                <a:solidFill>
                  <a:schemeClr val="tx1"/>
                </a:solidFill>
              </a:rPr>
              <a:t>Четвертый  </a:t>
            </a:r>
            <a:r>
              <a:rPr lang="ru-RU" sz="2000" dirty="0">
                <a:solidFill>
                  <a:schemeClr val="tx1"/>
                </a:solidFill>
              </a:rPr>
              <a:t>блок </a:t>
            </a:r>
            <a:r>
              <a:rPr lang="ru-RU" sz="2000" dirty="0" smtClean="0">
                <a:solidFill>
                  <a:schemeClr val="tx1"/>
                </a:solidFill>
              </a:rPr>
              <a:t>«Оценка </a:t>
            </a:r>
            <a:r>
              <a:rPr lang="ru-RU" sz="2000" dirty="0">
                <a:solidFill>
                  <a:schemeClr val="tx1"/>
                </a:solidFill>
              </a:rPr>
              <a:t>удобства пользования </a:t>
            </a:r>
            <a:r>
              <a:rPr lang="ru-RU" sz="2000" dirty="0" smtClean="0">
                <a:solidFill>
                  <a:schemeClr val="tx1"/>
                </a:solidFill>
              </a:rPr>
              <a:t>сайтом»</a:t>
            </a:r>
          </a:p>
          <a:p>
            <a:pPr marL="140970" algn="just"/>
            <a:endParaRPr lang="ru-RU" sz="2000" dirty="0" smtClean="0">
              <a:solidFill>
                <a:schemeClr val="tx1"/>
              </a:solidFill>
            </a:endParaRPr>
          </a:p>
          <a:p>
            <a:pPr marL="140970" algn="just"/>
            <a:r>
              <a:rPr lang="ru-RU" sz="2000" dirty="0" smtClean="0">
                <a:solidFill>
                  <a:schemeClr val="tx1"/>
                </a:solidFill>
              </a:rPr>
              <a:t>Пятый блок «Учебные материалы для родителей и детей»</a:t>
            </a:r>
          </a:p>
          <a:p>
            <a:pPr marL="140970" algn="just"/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61003" y="398779"/>
            <a:ext cx="104266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10" dirty="0">
                <a:latin typeface="Times New Roman"/>
                <a:cs typeface="Times New Roman"/>
              </a:rPr>
              <a:t>Эс</a:t>
            </a:r>
            <a:r>
              <a:rPr b="0" spc="45" dirty="0">
                <a:latin typeface="Times New Roman"/>
                <a:cs typeface="Times New Roman"/>
              </a:rPr>
              <a:t>с</a:t>
            </a:r>
            <a:r>
              <a:rPr b="0" spc="-5" dirty="0">
                <a:latin typeface="Times New Roman"/>
                <a:cs typeface="Times New Roman"/>
              </a:rPr>
              <a:t>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010158"/>
            <a:ext cx="8684260" cy="4840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310"/>
              </a:lnSpc>
              <a:spcBef>
                <a:spcPts val="100"/>
              </a:spcBef>
            </a:pPr>
            <a:r>
              <a:rPr sz="3600" spc="-15" dirty="0">
                <a:solidFill>
                  <a:srgbClr val="FF0000"/>
                </a:solidFill>
                <a:latin typeface="Times New Roman"/>
                <a:cs typeface="Times New Roman"/>
              </a:rPr>
              <a:t>Литературное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spc="-15" dirty="0">
                <a:solidFill>
                  <a:srgbClr val="FF0000"/>
                </a:solidFill>
                <a:latin typeface="Times New Roman"/>
                <a:cs typeface="Times New Roman"/>
              </a:rPr>
              <a:t>сочинение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spc="-45" dirty="0">
                <a:solidFill>
                  <a:srgbClr val="FF0000"/>
                </a:solidFill>
                <a:latin typeface="Times New Roman"/>
                <a:cs typeface="Times New Roman"/>
              </a:rPr>
              <a:t>КОНКУРСАНТА</a:t>
            </a:r>
            <a:endParaRPr sz="3600" dirty="0">
              <a:latin typeface="Times New Roman"/>
              <a:cs typeface="Times New Roman"/>
            </a:endParaRPr>
          </a:p>
          <a:p>
            <a:pPr marL="12700" marR="1353820">
              <a:lnSpc>
                <a:spcPts val="4800"/>
              </a:lnSpc>
              <a:spcBef>
                <a:spcPts val="150"/>
              </a:spcBef>
            </a:pPr>
            <a:r>
              <a:rPr sz="4000" spc="-5" dirty="0">
                <a:solidFill>
                  <a:schemeClr val="tx1"/>
                </a:solidFill>
                <a:latin typeface="Times New Roman"/>
                <a:cs typeface="Times New Roman"/>
              </a:rPr>
              <a:t>на</a:t>
            </a:r>
            <a:r>
              <a:rPr sz="4000" spc="-10" dirty="0">
                <a:solidFill>
                  <a:schemeClr val="tx1"/>
                </a:solidFill>
                <a:latin typeface="Times New Roman"/>
                <a:cs typeface="Times New Roman"/>
              </a:rPr>
              <a:t> заданную </a:t>
            </a:r>
            <a:r>
              <a:rPr sz="4000" spc="-5" dirty="0">
                <a:solidFill>
                  <a:schemeClr val="tx1"/>
                </a:solidFill>
                <a:latin typeface="Times New Roman"/>
                <a:cs typeface="Times New Roman"/>
              </a:rPr>
              <a:t>тему</a:t>
            </a:r>
            <a:r>
              <a:rPr sz="40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4000" spc="-30" dirty="0">
                <a:solidFill>
                  <a:schemeClr val="tx1"/>
                </a:solidFill>
                <a:latin typeface="Times New Roman"/>
                <a:cs typeface="Times New Roman"/>
              </a:rPr>
              <a:t>объемом</a:t>
            </a:r>
            <a:r>
              <a:rPr sz="40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4000" spc="-5" dirty="0">
                <a:solidFill>
                  <a:schemeClr val="tx1"/>
                </a:solidFill>
                <a:latin typeface="Times New Roman"/>
                <a:cs typeface="Times New Roman"/>
              </a:rPr>
              <a:t>до </a:t>
            </a:r>
            <a:r>
              <a:rPr sz="4000" spc="5" dirty="0">
                <a:solidFill>
                  <a:schemeClr val="tx1"/>
                </a:solidFill>
                <a:latin typeface="Times New Roman"/>
                <a:cs typeface="Times New Roman"/>
              </a:rPr>
              <a:t>2-3 </a:t>
            </a:r>
            <a:r>
              <a:rPr sz="4000" spc="-98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chemeClr val="tx1"/>
                </a:solidFill>
                <a:latin typeface="Times New Roman"/>
                <a:cs typeface="Times New Roman"/>
              </a:rPr>
              <a:t>страниц.</a:t>
            </a:r>
          </a:p>
          <a:p>
            <a:pPr marL="134620" marR="5080" indent="1234440">
              <a:lnSpc>
                <a:spcPts val="4800"/>
              </a:lnSpc>
              <a:spcBef>
                <a:spcPts val="5"/>
              </a:spcBef>
            </a:pPr>
            <a:r>
              <a:rPr sz="4000" spc="-10" dirty="0">
                <a:solidFill>
                  <a:schemeClr val="tx1"/>
                </a:solidFill>
                <a:latin typeface="Times New Roman"/>
                <a:cs typeface="Times New Roman"/>
              </a:rPr>
              <a:t>Оценивается</a:t>
            </a:r>
            <a:r>
              <a:rPr sz="4000" spc="-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4000" spc="-10" dirty="0">
                <a:solidFill>
                  <a:schemeClr val="tx1"/>
                </a:solidFill>
                <a:latin typeface="Times New Roman"/>
                <a:cs typeface="Times New Roman"/>
              </a:rPr>
              <a:t>представление </a:t>
            </a:r>
            <a:r>
              <a:rPr sz="4000" spc="-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4000" spc="-30" dirty="0">
                <a:solidFill>
                  <a:schemeClr val="tx1"/>
                </a:solidFill>
                <a:latin typeface="Times New Roman"/>
                <a:cs typeface="Times New Roman"/>
              </a:rPr>
              <a:t>конкурсантом</a:t>
            </a:r>
            <a:r>
              <a:rPr sz="4000" spc="-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4000" spc="-15" dirty="0">
                <a:solidFill>
                  <a:schemeClr val="tx1"/>
                </a:solidFill>
                <a:latin typeface="Times New Roman"/>
                <a:cs typeface="Times New Roman"/>
              </a:rPr>
              <a:t>ведущих</a:t>
            </a:r>
            <a:r>
              <a:rPr sz="40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4000" spc="-10" dirty="0">
                <a:solidFill>
                  <a:schemeClr val="tx1"/>
                </a:solidFill>
                <a:latin typeface="Times New Roman"/>
                <a:cs typeface="Times New Roman"/>
              </a:rPr>
              <a:t>педагогических</a:t>
            </a:r>
            <a:endParaRPr sz="4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163320" indent="-123825">
              <a:lnSpc>
                <a:spcPts val="4640"/>
              </a:lnSpc>
            </a:pPr>
            <a:r>
              <a:rPr sz="4000" spc="-10" dirty="0">
                <a:solidFill>
                  <a:schemeClr val="tx1"/>
                </a:solidFill>
                <a:latin typeface="Times New Roman"/>
                <a:cs typeface="Times New Roman"/>
              </a:rPr>
              <a:t>идей,</a:t>
            </a:r>
            <a:r>
              <a:rPr sz="4000" spc="-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4000" spc="-5" dirty="0">
                <a:solidFill>
                  <a:schemeClr val="tx1"/>
                </a:solidFill>
                <a:latin typeface="Times New Roman"/>
                <a:cs typeface="Times New Roman"/>
              </a:rPr>
              <a:t>жизненных</a:t>
            </a:r>
            <a:r>
              <a:rPr sz="4000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4000" spc="-10" dirty="0">
                <a:solidFill>
                  <a:schemeClr val="tx1"/>
                </a:solidFill>
                <a:latin typeface="Times New Roman"/>
                <a:cs typeface="Times New Roman"/>
              </a:rPr>
              <a:t>приоритетов,</a:t>
            </a:r>
            <a:endParaRPr sz="4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623185" marR="1031875" indent="-1460500">
              <a:lnSpc>
                <a:spcPct val="100000"/>
              </a:lnSpc>
            </a:pPr>
            <a:r>
              <a:rPr sz="4000" spc="-10" dirty="0">
                <a:solidFill>
                  <a:schemeClr val="tx1"/>
                </a:solidFill>
                <a:latin typeface="Times New Roman"/>
                <a:cs typeface="Times New Roman"/>
              </a:rPr>
              <a:t>отношения </a:t>
            </a:r>
            <a:r>
              <a:rPr sz="4000" spc="-5" dirty="0">
                <a:solidFill>
                  <a:schemeClr val="tx1"/>
                </a:solidFill>
                <a:latin typeface="Times New Roman"/>
                <a:cs typeface="Times New Roman"/>
              </a:rPr>
              <a:t>к </a:t>
            </a:r>
            <a:r>
              <a:rPr sz="4000" spc="-10" dirty="0">
                <a:solidFill>
                  <a:schemeClr val="tx1"/>
                </a:solidFill>
                <a:latin typeface="Times New Roman"/>
                <a:cs typeface="Times New Roman"/>
              </a:rPr>
              <a:t>детям, </a:t>
            </a:r>
            <a:r>
              <a:rPr sz="4000" spc="-35" dirty="0">
                <a:solidFill>
                  <a:schemeClr val="tx1"/>
                </a:solidFill>
                <a:latin typeface="Times New Roman"/>
                <a:cs typeface="Times New Roman"/>
              </a:rPr>
              <a:t>коллегам, </a:t>
            </a:r>
            <a:r>
              <a:rPr sz="4000" spc="-98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4000" spc="5" dirty="0">
                <a:solidFill>
                  <a:schemeClr val="tx1"/>
                </a:solidFill>
                <a:latin typeface="Times New Roman"/>
                <a:cs typeface="Times New Roman"/>
              </a:rPr>
              <a:t>профессии</a:t>
            </a:r>
            <a:r>
              <a:rPr sz="4000" spc="-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4000" spc="-5" dirty="0">
                <a:solidFill>
                  <a:schemeClr val="tx1"/>
                </a:solidFill>
                <a:latin typeface="Times New Roman"/>
                <a:cs typeface="Times New Roman"/>
              </a:rPr>
              <a:t>и</a:t>
            </a:r>
            <a:r>
              <a:rPr sz="4000" spc="-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4000" spc="-80" dirty="0">
                <a:solidFill>
                  <a:schemeClr val="tx1"/>
                </a:solidFill>
                <a:latin typeface="Times New Roman"/>
                <a:cs typeface="Times New Roman"/>
              </a:rPr>
              <a:t>т.д.</a:t>
            </a:r>
            <a:endParaRPr sz="4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1" y="703910"/>
            <a:ext cx="7846262" cy="615553"/>
          </a:xfrm>
        </p:spPr>
        <p:txBody>
          <a:bodyPr/>
          <a:lstStyle/>
          <a:p>
            <a:pPr algn="ctr"/>
            <a:r>
              <a:rPr lang="ru-RU" dirty="0" smtClean="0"/>
              <a:t>Презентация опыта работы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338515" cy="1477328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ds3nkz.edu.yar.ru/lichnie_stranitsi_pedagogov/stranitsa_vospitatelya_askerovoy_aidi_usmanovni/portfolio/predstavlenie_opita.html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579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1295400"/>
            <a:ext cx="7452359" cy="615553"/>
          </a:xfrm>
        </p:spPr>
        <p:txBody>
          <a:bodyPr/>
          <a:lstStyle/>
          <a:p>
            <a:pPr algn="ctr"/>
            <a:r>
              <a:rPr lang="ru-RU" dirty="0" smtClean="0"/>
              <a:t>Очный этап 11-12 октября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" y="2133600"/>
            <a:ext cx="8512657" cy="3447098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Презентация ведущих  идей профессиональной деятельности -  выступление до 5 минут</a:t>
            </a:r>
          </a:p>
          <a:p>
            <a:pPr algn="just"/>
            <a:endParaRPr lang="ru-RU" sz="2800" dirty="0" smtClean="0">
              <a:solidFill>
                <a:schemeClr val="tx1"/>
              </a:solidFill>
            </a:endParaRP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2. Мастер класс  - до 10 минут</a:t>
            </a:r>
          </a:p>
          <a:p>
            <a:pPr algn="just"/>
            <a:endParaRPr lang="ru-RU" sz="2800" dirty="0">
              <a:solidFill>
                <a:schemeClr val="tx1"/>
              </a:solidFill>
            </a:endParaRP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3. Открытое занятие – 20 </a:t>
            </a:r>
            <a:r>
              <a:rPr lang="ru-RU" sz="2800" dirty="0" smtClean="0">
                <a:solidFill>
                  <a:schemeClr val="tx1"/>
                </a:solidFill>
              </a:rPr>
              <a:t>минут  (САМОАНАЛИЗ)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just"/>
            <a:endParaRPr lang="ru-RU" sz="2800" dirty="0" smtClean="0">
              <a:solidFill>
                <a:schemeClr val="tx1"/>
              </a:solidFill>
            </a:endParaRP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4. Круглый стол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87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438400"/>
            <a:ext cx="7452359" cy="615553"/>
          </a:xfrm>
        </p:spPr>
        <p:txBody>
          <a:bodyPr/>
          <a:lstStyle/>
          <a:p>
            <a:pPr algn="ctr"/>
            <a:r>
              <a:rPr lang="ru-RU" dirty="0" smtClean="0"/>
              <a:t>Всем творческих успехов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107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1600200"/>
            <a:ext cx="731520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Представление материалов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участников конкурса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профессионального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мастерства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 октября</a:t>
            </a:r>
          </a:p>
          <a:p>
            <a:pPr algn="just"/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Представление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Анкета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Материалы заочного этапа Конкурса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Заявку на проведение мастер-класса и открытого занятия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Информационные материалы (сведения об участнике Конкурса в форме зарисовки, очерка); кегль 12, интервал 1,15, до 2 страниц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Фотографию ( портрет)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tkourdakova@mail.ru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22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8487" y="577703"/>
            <a:ext cx="8108315" cy="2816860"/>
          </a:xfrm>
          <a:prstGeom prst="rect">
            <a:avLst/>
          </a:prstGeom>
        </p:spPr>
        <p:txBody>
          <a:bodyPr vert="horz" wrap="square" lIns="0" tIns="162560" rIns="0" bIns="0" rtlCol="0">
            <a:spAutoFit/>
          </a:bodyPr>
          <a:lstStyle/>
          <a:p>
            <a:pPr marL="3810000" algn="just">
              <a:lnSpc>
                <a:spcPct val="100000"/>
              </a:lnSpc>
              <a:spcBef>
                <a:spcPts val="1280"/>
              </a:spcBef>
            </a:pPr>
            <a:r>
              <a:rPr lang="ru-RU" sz="2100" spc="35" dirty="0" err="1" smtClean="0">
                <a:latin typeface="Times New Roman"/>
                <a:cs typeface="Times New Roman"/>
              </a:rPr>
              <a:t>Юргинский</a:t>
            </a:r>
            <a:r>
              <a:rPr lang="ru-RU" sz="2100" spc="35" dirty="0" smtClean="0">
                <a:latin typeface="Times New Roman"/>
                <a:cs typeface="Times New Roman"/>
              </a:rPr>
              <a:t> городской </a:t>
            </a:r>
            <a:r>
              <a:rPr sz="2100" spc="10" dirty="0" smtClean="0">
                <a:latin typeface="Times New Roman"/>
                <a:cs typeface="Times New Roman"/>
              </a:rPr>
              <a:t> </a:t>
            </a:r>
            <a:r>
              <a:rPr sz="2100" spc="30" dirty="0">
                <a:latin typeface="Times New Roman"/>
                <a:cs typeface="Times New Roman"/>
              </a:rPr>
              <a:t>округ</a:t>
            </a:r>
            <a:endParaRPr sz="2100" dirty="0">
              <a:latin typeface="Times New Roman"/>
              <a:cs typeface="Times New Roman"/>
            </a:endParaRPr>
          </a:p>
          <a:p>
            <a:pPr marL="2467610" algn="just">
              <a:lnSpc>
                <a:spcPct val="100000"/>
              </a:lnSpc>
              <a:spcBef>
                <a:spcPts val="1185"/>
              </a:spcBef>
            </a:pPr>
            <a:r>
              <a:rPr sz="2100" b="1" i="1" spc="30" dirty="0">
                <a:latin typeface="Times New Roman"/>
                <a:cs typeface="Times New Roman"/>
              </a:rPr>
              <a:t>Иванова</a:t>
            </a:r>
            <a:r>
              <a:rPr sz="2100" b="1" i="1" spc="20" dirty="0">
                <a:latin typeface="Times New Roman"/>
                <a:cs typeface="Times New Roman"/>
              </a:rPr>
              <a:t> </a:t>
            </a:r>
            <a:r>
              <a:rPr sz="2100" b="1" i="1" spc="40" dirty="0">
                <a:latin typeface="Times New Roman"/>
                <a:cs typeface="Times New Roman"/>
              </a:rPr>
              <a:t>Мария</a:t>
            </a:r>
            <a:r>
              <a:rPr sz="2100" b="1" i="1" spc="10" dirty="0">
                <a:latin typeface="Times New Roman"/>
                <a:cs typeface="Times New Roman"/>
              </a:rPr>
              <a:t> </a:t>
            </a:r>
            <a:r>
              <a:rPr sz="2100" b="1" i="1" spc="30" dirty="0">
                <a:latin typeface="Times New Roman"/>
                <a:cs typeface="Times New Roman"/>
              </a:rPr>
              <a:t>Ивановна</a:t>
            </a:r>
            <a:endParaRPr sz="2100" dirty="0">
              <a:latin typeface="Times New Roman"/>
              <a:cs typeface="Times New Roman"/>
            </a:endParaRPr>
          </a:p>
          <a:p>
            <a:pPr marL="624205" algn="just">
              <a:lnSpc>
                <a:spcPct val="100000"/>
              </a:lnSpc>
              <a:spcBef>
                <a:spcPts val="1085"/>
              </a:spcBef>
            </a:pPr>
            <a:r>
              <a:rPr sz="2100" spc="35" dirty="0">
                <a:latin typeface="Times New Roman"/>
                <a:cs typeface="Times New Roman"/>
              </a:rPr>
              <a:t>Родилась</a:t>
            </a:r>
            <a:r>
              <a:rPr sz="2100" dirty="0">
                <a:latin typeface="Times New Roman"/>
                <a:cs typeface="Times New Roman"/>
              </a:rPr>
              <a:t> </a:t>
            </a:r>
            <a:r>
              <a:rPr sz="2100" spc="30" dirty="0">
                <a:latin typeface="Times New Roman"/>
                <a:cs typeface="Times New Roman"/>
              </a:rPr>
              <a:t>в</a:t>
            </a:r>
            <a:r>
              <a:rPr sz="2100" dirty="0">
                <a:latin typeface="Times New Roman"/>
                <a:cs typeface="Times New Roman"/>
              </a:rPr>
              <a:t> </a:t>
            </a:r>
            <a:r>
              <a:rPr sz="2100" spc="35" dirty="0">
                <a:latin typeface="Times New Roman"/>
                <a:cs typeface="Times New Roman"/>
              </a:rPr>
              <a:t>1979</a:t>
            </a:r>
            <a:r>
              <a:rPr sz="2100" spc="5" dirty="0">
                <a:latin typeface="Times New Roman"/>
                <a:cs typeface="Times New Roman"/>
              </a:rPr>
              <a:t> </a:t>
            </a:r>
            <a:r>
              <a:rPr sz="2100" spc="30" dirty="0">
                <a:latin typeface="Times New Roman"/>
                <a:cs typeface="Times New Roman"/>
              </a:rPr>
              <a:t>году</a:t>
            </a:r>
            <a:endParaRPr sz="2100" dirty="0">
              <a:latin typeface="Times New Roman"/>
              <a:cs typeface="Times New Roman"/>
            </a:endParaRPr>
          </a:p>
          <a:p>
            <a:pPr marL="12700" marR="5080" indent="611505" algn="just">
              <a:lnSpc>
                <a:spcPct val="145000"/>
              </a:lnSpc>
            </a:pPr>
            <a:r>
              <a:rPr sz="2100" spc="35" dirty="0">
                <a:latin typeface="Times New Roman"/>
                <a:cs typeface="Times New Roman"/>
              </a:rPr>
              <a:t>Учитель</a:t>
            </a:r>
            <a:r>
              <a:rPr sz="2100" spc="40" dirty="0">
                <a:latin typeface="Times New Roman"/>
                <a:cs typeface="Times New Roman"/>
              </a:rPr>
              <a:t> </a:t>
            </a:r>
            <a:r>
              <a:rPr sz="2100" spc="35" dirty="0">
                <a:latin typeface="Times New Roman"/>
                <a:cs typeface="Times New Roman"/>
              </a:rPr>
              <a:t>биологии</a:t>
            </a:r>
            <a:r>
              <a:rPr sz="2100" spc="40" dirty="0">
                <a:latin typeface="Times New Roman"/>
                <a:cs typeface="Times New Roman"/>
              </a:rPr>
              <a:t> </a:t>
            </a:r>
            <a:r>
              <a:rPr sz="2100" spc="35" dirty="0">
                <a:latin typeface="Times New Roman"/>
                <a:cs typeface="Times New Roman"/>
              </a:rPr>
              <a:t>и</a:t>
            </a:r>
            <a:r>
              <a:rPr sz="2100" spc="40" dirty="0">
                <a:latin typeface="Times New Roman"/>
                <a:cs typeface="Times New Roman"/>
              </a:rPr>
              <a:t> </a:t>
            </a:r>
            <a:r>
              <a:rPr sz="2100" spc="35" dirty="0">
                <a:latin typeface="Times New Roman"/>
                <a:cs typeface="Times New Roman"/>
              </a:rPr>
              <a:t>химии</a:t>
            </a:r>
            <a:r>
              <a:rPr sz="2100" spc="40" dirty="0">
                <a:latin typeface="Times New Roman"/>
                <a:cs typeface="Times New Roman"/>
              </a:rPr>
              <a:t> </a:t>
            </a:r>
            <a:r>
              <a:rPr sz="2100" spc="35" dirty="0">
                <a:latin typeface="Times New Roman"/>
                <a:cs typeface="Times New Roman"/>
              </a:rPr>
              <a:t>Муниципального</a:t>
            </a:r>
            <a:r>
              <a:rPr sz="2100" spc="40" dirty="0">
                <a:latin typeface="Times New Roman"/>
                <a:cs typeface="Times New Roman"/>
              </a:rPr>
              <a:t> </a:t>
            </a:r>
            <a:r>
              <a:rPr sz="2100" spc="30" dirty="0">
                <a:latin typeface="Times New Roman"/>
                <a:cs typeface="Times New Roman"/>
              </a:rPr>
              <a:t>бюджетного </a:t>
            </a:r>
            <a:r>
              <a:rPr sz="2100" spc="35" dirty="0">
                <a:latin typeface="Times New Roman"/>
                <a:cs typeface="Times New Roman"/>
              </a:rPr>
              <a:t> общеобразовательного</a:t>
            </a:r>
            <a:r>
              <a:rPr sz="2100" spc="40" dirty="0">
                <a:latin typeface="Times New Roman"/>
                <a:cs typeface="Times New Roman"/>
              </a:rPr>
              <a:t> </a:t>
            </a:r>
            <a:r>
              <a:rPr sz="2100" spc="35" dirty="0">
                <a:latin typeface="Times New Roman"/>
                <a:cs typeface="Times New Roman"/>
              </a:rPr>
              <a:t>учреждения</a:t>
            </a:r>
            <a:r>
              <a:rPr sz="2100" spc="40" dirty="0">
                <a:latin typeface="Times New Roman"/>
                <a:cs typeface="Times New Roman"/>
              </a:rPr>
              <a:t> </a:t>
            </a:r>
            <a:r>
              <a:rPr sz="2100" spc="35" dirty="0">
                <a:latin typeface="Times New Roman"/>
                <a:cs typeface="Times New Roman"/>
              </a:rPr>
              <a:t>«Красногорская</a:t>
            </a:r>
            <a:r>
              <a:rPr sz="2100" spc="40" dirty="0">
                <a:latin typeface="Times New Roman"/>
                <a:cs typeface="Times New Roman"/>
              </a:rPr>
              <a:t> </a:t>
            </a:r>
            <a:r>
              <a:rPr sz="2100" spc="30" dirty="0">
                <a:latin typeface="Times New Roman"/>
                <a:cs typeface="Times New Roman"/>
              </a:rPr>
              <a:t>средняя </a:t>
            </a:r>
            <a:r>
              <a:rPr sz="2100" spc="35" dirty="0">
                <a:latin typeface="Times New Roman"/>
                <a:cs typeface="Times New Roman"/>
              </a:rPr>
              <a:t> </a:t>
            </a:r>
            <a:r>
              <a:rPr sz="2100" spc="30" dirty="0">
                <a:latin typeface="Times New Roman"/>
                <a:cs typeface="Times New Roman"/>
              </a:rPr>
              <a:t>общеобразовательная</a:t>
            </a:r>
            <a:r>
              <a:rPr sz="2100" spc="15" dirty="0">
                <a:latin typeface="Times New Roman"/>
                <a:cs typeface="Times New Roman"/>
              </a:rPr>
              <a:t> </a:t>
            </a:r>
            <a:r>
              <a:rPr sz="2100" spc="35" dirty="0">
                <a:latin typeface="Times New Roman"/>
                <a:cs typeface="Times New Roman"/>
              </a:rPr>
              <a:t>школа»</a:t>
            </a:r>
            <a:endParaRPr sz="21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8487" y="3368955"/>
            <a:ext cx="6063615" cy="141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11505">
              <a:lnSpc>
                <a:spcPct val="144900"/>
              </a:lnSpc>
              <a:spcBef>
                <a:spcPts val="95"/>
              </a:spcBef>
              <a:tabLst>
                <a:tab pos="1972310" algn="l"/>
                <a:tab pos="4007485" algn="l"/>
              </a:tabLst>
            </a:pPr>
            <a:r>
              <a:rPr sz="2100" spc="35" dirty="0">
                <a:latin typeface="Times New Roman"/>
                <a:cs typeface="Times New Roman"/>
              </a:rPr>
              <a:t>Ок</a:t>
            </a:r>
            <a:r>
              <a:rPr sz="2100" spc="45" dirty="0">
                <a:latin typeface="Times New Roman"/>
                <a:cs typeface="Times New Roman"/>
              </a:rPr>
              <a:t>о</a:t>
            </a:r>
            <a:r>
              <a:rPr sz="2100" spc="30" dirty="0">
                <a:latin typeface="Times New Roman"/>
                <a:cs typeface="Times New Roman"/>
              </a:rPr>
              <a:t>нчи</a:t>
            </a:r>
            <a:r>
              <a:rPr sz="2100" spc="25" dirty="0">
                <a:latin typeface="Times New Roman"/>
                <a:cs typeface="Times New Roman"/>
              </a:rPr>
              <a:t>л</a:t>
            </a:r>
            <a:r>
              <a:rPr sz="2100" spc="30" dirty="0">
                <a:latin typeface="Times New Roman"/>
                <a:cs typeface="Times New Roman"/>
              </a:rPr>
              <a:t>а</a:t>
            </a:r>
            <a:r>
              <a:rPr sz="2100" dirty="0">
                <a:latin typeface="Times New Roman"/>
                <a:cs typeface="Times New Roman"/>
              </a:rPr>
              <a:t>	</a:t>
            </a:r>
            <a:r>
              <a:rPr sz="2100" spc="45" dirty="0">
                <a:latin typeface="Times New Roman"/>
                <a:cs typeface="Times New Roman"/>
              </a:rPr>
              <a:t>Н</a:t>
            </a:r>
            <a:r>
              <a:rPr sz="2100" spc="40" dirty="0">
                <a:latin typeface="Times New Roman"/>
                <a:cs typeface="Times New Roman"/>
              </a:rPr>
              <a:t>о</a:t>
            </a:r>
            <a:r>
              <a:rPr sz="2100" spc="25" dirty="0">
                <a:latin typeface="Times New Roman"/>
                <a:cs typeface="Times New Roman"/>
              </a:rPr>
              <a:t>в</a:t>
            </a:r>
            <a:r>
              <a:rPr sz="2100" spc="40" dirty="0">
                <a:latin typeface="Times New Roman"/>
                <a:cs typeface="Times New Roman"/>
              </a:rPr>
              <a:t>о</a:t>
            </a:r>
            <a:r>
              <a:rPr sz="2100" spc="35" dirty="0">
                <a:latin typeface="Times New Roman"/>
                <a:cs typeface="Times New Roman"/>
              </a:rPr>
              <a:t>сибирский</a:t>
            </a:r>
            <a:r>
              <a:rPr sz="2100" dirty="0">
                <a:latin typeface="Times New Roman"/>
                <a:cs typeface="Times New Roman"/>
              </a:rPr>
              <a:t>	</a:t>
            </a:r>
            <a:r>
              <a:rPr sz="2100" spc="35" dirty="0">
                <a:latin typeface="Times New Roman"/>
                <a:cs typeface="Times New Roman"/>
              </a:rPr>
              <a:t>го</a:t>
            </a:r>
            <a:r>
              <a:rPr sz="2100" spc="30" dirty="0">
                <a:latin typeface="Times New Roman"/>
                <a:cs typeface="Times New Roman"/>
              </a:rPr>
              <a:t>с</a:t>
            </a:r>
            <a:r>
              <a:rPr sz="2100" spc="25" dirty="0">
                <a:latin typeface="Times New Roman"/>
                <a:cs typeface="Times New Roman"/>
              </a:rPr>
              <a:t>у</a:t>
            </a:r>
            <a:r>
              <a:rPr sz="2100" spc="35" dirty="0">
                <a:latin typeface="Times New Roman"/>
                <a:cs typeface="Times New Roman"/>
              </a:rPr>
              <a:t>д</a:t>
            </a:r>
            <a:r>
              <a:rPr sz="2100" spc="45" dirty="0">
                <a:latin typeface="Times New Roman"/>
                <a:cs typeface="Times New Roman"/>
              </a:rPr>
              <a:t>а</a:t>
            </a:r>
            <a:r>
              <a:rPr sz="2100" spc="40" dirty="0">
                <a:latin typeface="Times New Roman"/>
                <a:cs typeface="Times New Roman"/>
              </a:rPr>
              <a:t>р</a:t>
            </a:r>
            <a:r>
              <a:rPr sz="2100" spc="30" dirty="0">
                <a:latin typeface="Times New Roman"/>
                <a:cs typeface="Times New Roman"/>
              </a:rPr>
              <a:t>ствен</a:t>
            </a:r>
            <a:r>
              <a:rPr sz="2100" spc="60" dirty="0">
                <a:latin typeface="Times New Roman"/>
                <a:cs typeface="Times New Roman"/>
              </a:rPr>
              <a:t>н</a:t>
            </a:r>
            <a:r>
              <a:rPr sz="2100" spc="30" dirty="0">
                <a:latin typeface="Times New Roman"/>
                <a:cs typeface="Times New Roman"/>
              </a:rPr>
              <a:t>ый  университет</a:t>
            </a:r>
            <a:r>
              <a:rPr sz="2100" spc="25" dirty="0">
                <a:latin typeface="Times New Roman"/>
                <a:cs typeface="Times New Roman"/>
              </a:rPr>
              <a:t> </a:t>
            </a:r>
            <a:r>
              <a:rPr sz="2100" spc="30" dirty="0">
                <a:latin typeface="Times New Roman"/>
                <a:cs typeface="Times New Roman"/>
              </a:rPr>
              <a:t>по</a:t>
            </a:r>
            <a:r>
              <a:rPr sz="2100" spc="15" dirty="0">
                <a:latin typeface="Times New Roman"/>
                <a:cs typeface="Times New Roman"/>
              </a:rPr>
              <a:t> </a:t>
            </a:r>
            <a:r>
              <a:rPr sz="2100" spc="30" dirty="0">
                <a:latin typeface="Times New Roman"/>
                <a:cs typeface="Times New Roman"/>
              </a:rPr>
              <a:t>специальности</a:t>
            </a:r>
            <a:r>
              <a:rPr sz="2100" spc="35" dirty="0">
                <a:latin typeface="Times New Roman"/>
                <a:cs typeface="Times New Roman"/>
              </a:rPr>
              <a:t> «Филология»</a:t>
            </a:r>
            <a:endParaRPr sz="2100">
              <a:latin typeface="Times New Roman"/>
              <a:cs typeface="Times New Roman"/>
            </a:endParaRPr>
          </a:p>
          <a:p>
            <a:pPr marL="624205">
              <a:lnSpc>
                <a:spcPct val="100000"/>
              </a:lnSpc>
              <a:spcBef>
                <a:spcPts val="1135"/>
              </a:spcBef>
            </a:pPr>
            <a:r>
              <a:rPr sz="2100" spc="30" dirty="0">
                <a:latin typeface="Times New Roman"/>
                <a:cs typeface="Times New Roman"/>
              </a:rPr>
              <a:t>Педагогический</a:t>
            </a:r>
            <a:r>
              <a:rPr sz="2100" spc="10" dirty="0">
                <a:latin typeface="Times New Roman"/>
                <a:cs typeface="Times New Roman"/>
              </a:rPr>
              <a:t> </a:t>
            </a:r>
            <a:r>
              <a:rPr sz="2100" spc="30" dirty="0">
                <a:latin typeface="Times New Roman"/>
                <a:cs typeface="Times New Roman"/>
              </a:rPr>
              <a:t>стаж</a:t>
            </a:r>
            <a:r>
              <a:rPr sz="2100" spc="20" dirty="0">
                <a:latin typeface="Times New Roman"/>
                <a:cs typeface="Times New Roman"/>
              </a:rPr>
              <a:t> </a:t>
            </a:r>
            <a:r>
              <a:rPr sz="2100" spc="35" dirty="0">
                <a:latin typeface="Times New Roman"/>
                <a:cs typeface="Times New Roman"/>
              </a:rPr>
              <a:t>20</a:t>
            </a:r>
            <a:r>
              <a:rPr sz="2100" spc="15" dirty="0">
                <a:latin typeface="Times New Roman"/>
                <a:cs typeface="Times New Roman"/>
              </a:rPr>
              <a:t> </a:t>
            </a:r>
            <a:r>
              <a:rPr sz="2100" spc="30" dirty="0">
                <a:latin typeface="Times New Roman"/>
                <a:cs typeface="Times New Roman"/>
              </a:rPr>
              <a:t>лет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17693" y="3510929"/>
            <a:ext cx="1886585" cy="347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00" spc="30" dirty="0">
                <a:latin typeface="Times New Roman"/>
                <a:cs typeface="Times New Roman"/>
              </a:rPr>
              <a:t>педагогический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8487" y="4761269"/>
            <a:ext cx="8101330" cy="94936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11505">
              <a:lnSpc>
                <a:spcPct val="144900"/>
              </a:lnSpc>
              <a:spcBef>
                <a:spcPts val="95"/>
              </a:spcBef>
              <a:tabLst>
                <a:tab pos="2365375" algn="l"/>
                <a:tab pos="3191510" algn="l"/>
                <a:tab pos="4913630" algn="l"/>
                <a:tab pos="6513195" algn="l"/>
              </a:tabLst>
            </a:pPr>
            <a:r>
              <a:rPr sz="2100" spc="45" dirty="0">
                <a:latin typeface="Times New Roman"/>
                <a:cs typeface="Times New Roman"/>
              </a:rPr>
              <a:t>П</a:t>
            </a:r>
            <a:r>
              <a:rPr sz="2100" spc="40" dirty="0">
                <a:latin typeface="Times New Roman"/>
                <a:cs typeface="Times New Roman"/>
              </a:rPr>
              <a:t>р</a:t>
            </a:r>
            <a:r>
              <a:rPr sz="2100" spc="30" dirty="0">
                <a:latin typeface="Times New Roman"/>
                <a:cs typeface="Times New Roman"/>
              </a:rPr>
              <a:t>едставл</a:t>
            </a:r>
            <a:r>
              <a:rPr sz="2100" spc="40" dirty="0">
                <a:latin typeface="Times New Roman"/>
                <a:cs typeface="Times New Roman"/>
              </a:rPr>
              <a:t>е</a:t>
            </a:r>
            <a:r>
              <a:rPr sz="2100" spc="35" dirty="0">
                <a:latin typeface="Times New Roman"/>
                <a:cs typeface="Times New Roman"/>
              </a:rPr>
              <a:t>н</a:t>
            </a:r>
            <a:r>
              <a:rPr sz="2100" dirty="0">
                <a:latin typeface="Times New Roman"/>
                <a:cs typeface="Times New Roman"/>
              </a:rPr>
              <a:t>	</a:t>
            </a:r>
            <a:r>
              <a:rPr sz="2100" spc="40" dirty="0">
                <a:latin typeface="Times New Roman"/>
                <a:cs typeface="Times New Roman"/>
              </a:rPr>
              <a:t>о</a:t>
            </a:r>
            <a:r>
              <a:rPr sz="2100" spc="30" dirty="0">
                <a:latin typeface="Times New Roman"/>
                <a:cs typeface="Times New Roman"/>
              </a:rPr>
              <a:t>п</a:t>
            </a:r>
            <a:r>
              <a:rPr sz="2100" spc="35" dirty="0">
                <a:latin typeface="Times New Roman"/>
                <a:cs typeface="Times New Roman"/>
              </a:rPr>
              <a:t>ы</a:t>
            </a:r>
            <a:r>
              <a:rPr sz="2100" spc="30" dirty="0">
                <a:latin typeface="Times New Roman"/>
                <a:cs typeface="Times New Roman"/>
              </a:rPr>
              <a:t>т</a:t>
            </a:r>
            <a:r>
              <a:rPr sz="2100" dirty="0">
                <a:latin typeface="Times New Roman"/>
                <a:cs typeface="Times New Roman"/>
              </a:rPr>
              <a:t>	</a:t>
            </a:r>
            <a:r>
              <a:rPr sz="2100" spc="35" dirty="0">
                <a:latin typeface="Times New Roman"/>
                <a:cs typeface="Times New Roman"/>
              </a:rPr>
              <a:t>орг</a:t>
            </a:r>
            <a:r>
              <a:rPr sz="2100" spc="30" dirty="0">
                <a:latin typeface="Times New Roman"/>
                <a:cs typeface="Times New Roman"/>
              </a:rPr>
              <a:t>анизац</a:t>
            </a:r>
            <a:r>
              <a:rPr sz="2100" spc="45" dirty="0">
                <a:latin typeface="Times New Roman"/>
                <a:cs typeface="Times New Roman"/>
              </a:rPr>
              <a:t>и</a:t>
            </a:r>
            <a:r>
              <a:rPr sz="2100" spc="35" dirty="0">
                <a:latin typeface="Times New Roman"/>
                <a:cs typeface="Times New Roman"/>
              </a:rPr>
              <a:t>и</a:t>
            </a:r>
            <a:r>
              <a:rPr sz="2100" dirty="0">
                <a:latin typeface="Times New Roman"/>
                <a:cs typeface="Times New Roman"/>
              </a:rPr>
              <a:t>	</a:t>
            </a:r>
            <a:r>
              <a:rPr sz="2100" spc="30" dirty="0">
                <a:latin typeface="Times New Roman"/>
                <a:cs typeface="Times New Roman"/>
              </a:rPr>
              <a:t>совместно</a:t>
            </a:r>
            <a:r>
              <a:rPr sz="2100" spc="35" dirty="0">
                <a:latin typeface="Times New Roman"/>
                <a:cs typeface="Times New Roman"/>
              </a:rPr>
              <a:t>й</a:t>
            </a:r>
            <a:r>
              <a:rPr sz="2100" dirty="0">
                <a:latin typeface="Times New Roman"/>
                <a:cs typeface="Times New Roman"/>
              </a:rPr>
              <a:t>	</a:t>
            </a:r>
            <a:r>
              <a:rPr sz="2100" spc="35" dirty="0" err="1">
                <a:latin typeface="Times New Roman"/>
                <a:cs typeface="Times New Roman"/>
              </a:rPr>
              <a:t>д</a:t>
            </a:r>
            <a:r>
              <a:rPr sz="2100" spc="45" dirty="0" err="1">
                <a:latin typeface="Times New Roman"/>
                <a:cs typeface="Times New Roman"/>
              </a:rPr>
              <a:t>е</a:t>
            </a:r>
            <a:r>
              <a:rPr sz="2100" spc="30" dirty="0" err="1">
                <a:latin typeface="Times New Roman"/>
                <a:cs typeface="Times New Roman"/>
              </a:rPr>
              <a:t>яте</a:t>
            </a:r>
            <a:r>
              <a:rPr sz="2100" spc="20" dirty="0" err="1">
                <a:latin typeface="Times New Roman"/>
                <a:cs typeface="Times New Roman"/>
              </a:rPr>
              <a:t>л</a:t>
            </a:r>
            <a:r>
              <a:rPr sz="2100" spc="45" dirty="0" err="1">
                <a:latin typeface="Times New Roman"/>
                <a:cs typeface="Times New Roman"/>
              </a:rPr>
              <a:t>ь</a:t>
            </a:r>
            <a:r>
              <a:rPr sz="2100" spc="25" dirty="0" err="1">
                <a:latin typeface="Times New Roman"/>
                <a:cs typeface="Times New Roman"/>
              </a:rPr>
              <a:t>ности</a:t>
            </a:r>
            <a:r>
              <a:rPr sz="2100" spc="25" dirty="0">
                <a:latin typeface="Times New Roman"/>
                <a:cs typeface="Times New Roman"/>
              </a:rPr>
              <a:t>  </a:t>
            </a:r>
            <a:r>
              <a:rPr lang="ru-RU" sz="2100" spc="30" dirty="0" smtClean="0">
                <a:latin typeface="Times New Roman"/>
                <a:cs typeface="Times New Roman"/>
              </a:rPr>
              <a:t>воспитателя</a:t>
            </a:r>
            <a:r>
              <a:rPr sz="2100" spc="25" dirty="0" smtClean="0">
                <a:latin typeface="Times New Roman"/>
                <a:cs typeface="Times New Roman"/>
              </a:rPr>
              <a:t> </a:t>
            </a:r>
            <a:r>
              <a:rPr sz="2100" spc="35" dirty="0">
                <a:latin typeface="Times New Roman"/>
                <a:cs typeface="Times New Roman"/>
              </a:rPr>
              <a:t>и</a:t>
            </a:r>
            <a:r>
              <a:rPr sz="2100" spc="10" dirty="0">
                <a:latin typeface="Times New Roman"/>
                <a:cs typeface="Times New Roman"/>
              </a:rPr>
              <a:t> </a:t>
            </a:r>
            <a:r>
              <a:rPr lang="ru-RU" sz="2100" spc="35" dirty="0" smtClean="0">
                <a:latin typeface="Times New Roman"/>
                <a:cs typeface="Times New Roman"/>
              </a:rPr>
              <a:t>воспитанников</a:t>
            </a:r>
            <a:r>
              <a:rPr sz="2100" spc="30" dirty="0" smtClean="0">
                <a:latin typeface="Times New Roman"/>
                <a:cs typeface="Times New Roman"/>
              </a:rPr>
              <a:t> </a:t>
            </a:r>
            <a:r>
              <a:rPr sz="2100" spc="35" dirty="0">
                <a:latin typeface="Times New Roman"/>
                <a:cs typeface="Times New Roman"/>
              </a:rPr>
              <a:t>при</a:t>
            </a:r>
            <a:r>
              <a:rPr sz="2100" spc="10" dirty="0">
                <a:latin typeface="Times New Roman"/>
                <a:cs typeface="Times New Roman"/>
              </a:rPr>
              <a:t> </a:t>
            </a:r>
            <a:r>
              <a:rPr sz="2100" spc="35" dirty="0">
                <a:latin typeface="Times New Roman"/>
                <a:cs typeface="Times New Roman"/>
              </a:rPr>
              <a:t>обучении</a:t>
            </a:r>
            <a:r>
              <a:rPr sz="2100" spc="20" dirty="0">
                <a:latin typeface="Times New Roman"/>
                <a:cs typeface="Times New Roman"/>
              </a:rPr>
              <a:t> </a:t>
            </a:r>
            <a:r>
              <a:rPr sz="2100" spc="35" dirty="0">
                <a:latin typeface="Times New Roman"/>
                <a:cs typeface="Times New Roman"/>
              </a:rPr>
              <a:t>музыке</a:t>
            </a:r>
            <a:endParaRPr sz="21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065" y="416814"/>
            <a:ext cx="7753350" cy="32265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lang="ru-RU" sz="4800" b="1" spc="-15" dirty="0" smtClean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3200" b="1" spc="-15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Должность</a:t>
            </a:r>
            <a:r>
              <a:rPr sz="3200" b="1" spc="-3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chemeClr val="tx1"/>
                </a:solidFill>
                <a:latin typeface="Times New Roman"/>
                <a:cs typeface="Times New Roman"/>
              </a:rPr>
              <a:t>в</a:t>
            </a:r>
            <a:r>
              <a:rPr sz="3200" b="1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3200" b="1" spc="-40" dirty="0">
                <a:solidFill>
                  <a:schemeClr val="tx1"/>
                </a:solidFill>
                <a:latin typeface="Times New Roman"/>
                <a:cs typeface="Times New Roman"/>
              </a:rPr>
              <a:t>очерке</a:t>
            </a:r>
            <a:r>
              <a:rPr sz="3200" b="1" spc="-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3200" b="1" spc="-20" dirty="0">
                <a:solidFill>
                  <a:schemeClr val="tx1"/>
                </a:solidFill>
                <a:latin typeface="Times New Roman"/>
                <a:cs typeface="Times New Roman"/>
              </a:rPr>
              <a:t>должна </a:t>
            </a:r>
            <a:r>
              <a:rPr sz="3200" b="1" spc="-118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3200" b="1" spc="-30" dirty="0">
                <a:solidFill>
                  <a:schemeClr val="tx1"/>
                </a:solidFill>
                <a:latin typeface="Times New Roman"/>
                <a:cs typeface="Times New Roman"/>
              </a:rPr>
              <a:t>совпадать</a:t>
            </a:r>
            <a:r>
              <a:rPr sz="3200" b="1" spc="-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chemeClr val="tx1"/>
                </a:solidFill>
                <a:latin typeface="Times New Roman"/>
                <a:cs typeface="Times New Roman"/>
              </a:rPr>
              <a:t>с</a:t>
            </a:r>
            <a:r>
              <a:rPr sz="32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3200" b="1" spc="-15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записью</a:t>
            </a:r>
            <a:r>
              <a:rPr lang="ru-RU" sz="3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 </a:t>
            </a:r>
            <a:r>
              <a:rPr sz="32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в</a:t>
            </a:r>
            <a:r>
              <a:rPr sz="3200" b="1" spc="1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200" b="1" spc="-65" dirty="0">
                <a:solidFill>
                  <a:srgbClr val="C00000"/>
                </a:solidFill>
                <a:latin typeface="Times New Roman"/>
                <a:cs typeface="Times New Roman"/>
              </a:rPr>
              <a:t>трудовой	</a:t>
            </a:r>
            <a:r>
              <a:rPr sz="3200" b="1" spc="-30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книжке</a:t>
            </a:r>
            <a:endParaRPr sz="3600" dirty="0" smtClean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endParaRPr lang="ru-RU" sz="3200" b="1" spc="-15" dirty="0" smtClean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3200" b="1" spc="-15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Должность</a:t>
            </a:r>
            <a:r>
              <a:rPr sz="3200" b="1" spc="-225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по</a:t>
            </a:r>
            <a:r>
              <a:rPr sz="24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200" b="1" spc="-25" dirty="0" err="1">
                <a:solidFill>
                  <a:srgbClr val="C00000"/>
                </a:solidFill>
                <a:latin typeface="Times New Roman"/>
                <a:cs typeface="Times New Roman"/>
              </a:rPr>
              <a:t>совмещению</a:t>
            </a:r>
            <a:r>
              <a:rPr sz="2400" b="1" spc="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 smtClean="0">
                <a:solidFill>
                  <a:srgbClr val="C00000"/>
                </a:solidFill>
                <a:latin typeface="Times New Roman"/>
                <a:cs typeface="Times New Roman"/>
              </a:rPr>
              <a:t>-</a:t>
            </a:r>
            <a:r>
              <a:rPr sz="3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с</a:t>
            </a:r>
            <a:r>
              <a:rPr sz="3200" b="1" spc="-2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3200" b="1" spc="-15" dirty="0">
                <a:solidFill>
                  <a:schemeClr val="tx1"/>
                </a:solidFill>
                <a:latin typeface="Times New Roman"/>
                <a:cs typeface="Times New Roman"/>
              </a:rPr>
              <a:t>записью</a:t>
            </a:r>
            <a:r>
              <a:rPr sz="3200" b="1" spc="-5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chemeClr val="tx1"/>
                </a:solidFill>
                <a:latin typeface="Times New Roman"/>
                <a:cs typeface="Times New Roman"/>
              </a:rPr>
              <a:t>в</a:t>
            </a:r>
            <a:r>
              <a:rPr sz="3200" b="1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3200" b="1" spc="-15" dirty="0">
                <a:solidFill>
                  <a:schemeClr val="tx1"/>
                </a:solidFill>
                <a:latin typeface="Times New Roman"/>
                <a:cs typeface="Times New Roman"/>
              </a:rPr>
              <a:t>приказе </a:t>
            </a:r>
            <a:r>
              <a:rPr sz="3200" b="1" dirty="0">
                <a:solidFill>
                  <a:schemeClr val="tx1"/>
                </a:solidFill>
                <a:latin typeface="Times New Roman"/>
                <a:cs typeface="Times New Roman"/>
              </a:rPr>
              <a:t>о </a:t>
            </a:r>
            <a:r>
              <a:rPr sz="3200" b="1" spc="-118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3200" b="1" spc="-25" dirty="0">
                <a:solidFill>
                  <a:schemeClr val="tx1"/>
                </a:solidFill>
                <a:latin typeface="Times New Roman"/>
                <a:cs typeface="Times New Roman"/>
              </a:rPr>
              <a:t>совмещении</a:t>
            </a:r>
            <a:endParaRPr sz="32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1114" y="1001014"/>
            <a:ext cx="612013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>
                <a:solidFill>
                  <a:srgbClr val="C00000"/>
                </a:solidFill>
                <a:latin typeface="Times New Roman"/>
                <a:cs typeface="Times New Roman"/>
              </a:rPr>
              <a:t>Название</a:t>
            </a:r>
            <a:r>
              <a:rPr sz="4800" spc="-1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4800" dirty="0">
                <a:solidFill>
                  <a:srgbClr val="C00000"/>
                </a:solidFill>
                <a:latin typeface="Times New Roman"/>
                <a:cs typeface="Times New Roman"/>
              </a:rPr>
              <a:t>учреждения</a:t>
            </a:r>
            <a:endParaRPr sz="4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02742" y="1057402"/>
            <a:ext cx="8338515" cy="4576073"/>
          </a:xfrm>
          <a:prstGeom prst="rect">
            <a:avLst/>
          </a:prstGeom>
        </p:spPr>
        <p:txBody>
          <a:bodyPr vert="horz" wrap="square" lIns="0" tIns="921969" rIns="0" bIns="0" rtlCol="0">
            <a:spAutoFit/>
          </a:bodyPr>
          <a:lstStyle/>
          <a:p>
            <a:pPr marL="574675" algn="ctr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chemeClr val="tx1"/>
                </a:solidFill>
              </a:rPr>
              <a:t>(в</a:t>
            </a:r>
            <a:r>
              <a:rPr sz="4000" spc="-15" dirty="0">
                <a:solidFill>
                  <a:schemeClr val="tx1"/>
                </a:solidFill>
              </a:rPr>
              <a:t> </a:t>
            </a:r>
            <a:r>
              <a:rPr sz="4000" spc="-30" dirty="0">
                <a:solidFill>
                  <a:schemeClr val="tx1"/>
                </a:solidFill>
              </a:rPr>
              <a:t>котором</a:t>
            </a:r>
            <a:r>
              <a:rPr sz="4000" spc="-40" dirty="0">
                <a:solidFill>
                  <a:schemeClr val="tx1"/>
                </a:solidFill>
              </a:rPr>
              <a:t> </a:t>
            </a:r>
            <a:r>
              <a:rPr sz="4000" spc="-10" dirty="0">
                <a:solidFill>
                  <a:schemeClr val="tx1"/>
                </a:solidFill>
              </a:rPr>
              <a:t>работает</a:t>
            </a:r>
            <a:r>
              <a:rPr sz="4000" spc="-40" dirty="0">
                <a:solidFill>
                  <a:schemeClr val="tx1"/>
                </a:solidFill>
              </a:rPr>
              <a:t> </a:t>
            </a:r>
            <a:r>
              <a:rPr sz="4000" spc="-10" dirty="0">
                <a:solidFill>
                  <a:schemeClr val="tx1"/>
                </a:solidFill>
              </a:rPr>
              <a:t>конкурсант)</a:t>
            </a:r>
            <a:endParaRPr sz="4000" dirty="0">
              <a:solidFill>
                <a:schemeClr val="tx1"/>
              </a:solidFill>
            </a:endParaRPr>
          </a:p>
          <a:p>
            <a:pPr marL="727075" algn="ctr">
              <a:lnSpc>
                <a:spcPct val="100000"/>
              </a:lnSpc>
              <a:spcBef>
                <a:spcPts val="2950"/>
              </a:spcBef>
            </a:pPr>
            <a:r>
              <a:rPr sz="3600" spc="-10" dirty="0">
                <a:solidFill>
                  <a:srgbClr val="C00000"/>
                </a:solidFill>
              </a:rPr>
              <a:t>строго</a:t>
            </a:r>
            <a:r>
              <a:rPr sz="3600" spc="-20" dirty="0">
                <a:solidFill>
                  <a:srgbClr val="C00000"/>
                </a:solidFill>
              </a:rPr>
              <a:t> </a:t>
            </a:r>
            <a:r>
              <a:rPr sz="3600" spc="-5" dirty="0">
                <a:solidFill>
                  <a:srgbClr val="C00000"/>
                </a:solidFill>
              </a:rPr>
              <a:t>по</a:t>
            </a:r>
            <a:r>
              <a:rPr sz="3600" spc="-25" dirty="0">
                <a:solidFill>
                  <a:srgbClr val="C00000"/>
                </a:solidFill>
              </a:rPr>
              <a:t> </a:t>
            </a:r>
            <a:r>
              <a:rPr sz="3600" spc="-40" dirty="0">
                <a:solidFill>
                  <a:srgbClr val="C00000"/>
                </a:solidFill>
              </a:rPr>
              <a:t>уставу:</a:t>
            </a:r>
            <a:endParaRPr sz="3600" dirty="0"/>
          </a:p>
          <a:p>
            <a:pPr marL="828040" marR="246379" indent="1270" algn="ctr">
              <a:lnSpc>
                <a:spcPct val="114999"/>
              </a:lnSpc>
              <a:spcBef>
                <a:spcPts val="1415"/>
              </a:spcBef>
            </a:pPr>
            <a:r>
              <a:rPr sz="3600" dirty="0">
                <a:solidFill>
                  <a:schemeClr val="tx1"/>
                </a:solidFill>
              </a:rPr>
              <a:t>«муниципальное» с </a:t>
            </a:r>
            <a:r>
              <a:rPr sz="3600" spc="-20" dirty="0">
                <a:solidFill>
                  <a:schemeClr val="tx1"/>
                </a:solidFill>
              </a:rPr>
              <a:t>большой </a:t>
            </a:r>
            <a:r>
              <a:rPr sz="3600" spc="-5" dirty="0">
                <a:solidFill>
                  <a:schemeClr val="tx1"/>
                </a:solidFill>
              </a:rPr>
              <a:t>или </a:t>
            </a:r>
            <a:r>
              <a:rPr sz="3600" dirty="0">
                <a:solidFill>
                  <a:schemeClr val="tx1"/>
                </a:solidFill>
              </a:rPr>
              <a:t> </a:t>
            </a:r>
            <a:r>
              <a:rPr sz="3600" spc="-10" dirty="0">
                <a:solidFill>
                  <a:schemeClr val="tx1"/>
                </a:solidFill>
              </a:rPr>
              <a:t>маленькой </a:t>
            </a:r>
            <a:r>
              <a:rPr sz="3600" spc="-25" dirty="0">
                <a:solidFill>
                  <a:schemeClr val="tx1"/>
                </a:solidFill>
              </a:rPr>
              <a:t>буквы, </a:t>
            </a:r>
            <a:r>
              <a:rPr sz="3600" spc="-10" dirty="0">
                <a:solidFill>
                  <a:schemeClr val="tx1"/>
                </a:solidFill>
              </a:rPr>
              <a:t>пробелы </a:t>
            </a:r>
            <a:r>
              <a:rPr sz="3600" spc="-5" dirty="0">
                <a:solidFill>
                  <a:schemeClr val="tx1"/>
                </a:solidFill>
              </a:rPr>
              <a:t>между </a:t>
            </a:r>
            <a:r>
              <a:rPr sz="3600" spc="-885" dirty="0">
                <a:solidFill>
                  <a:schemeClr val="tx1"/>
                </a:solidFill>
              </a:rPr>
              <a:t> </a:t>
            </a:r>
            <a:r>
              <a:rPr sz="3600" spc="-25" dirty="0">
                <a:solidFill>
                  <a:schemeClr val="tx1"/>
                </a:solidFill>
              </a:rPr>
              <a:t>номером</a:t>
            </a:r>
            <a:r>
              <a:rPr sz="3600" spc="-10" dirty="0">
                <a:solidFill>
                  <a:schemeClr val="tx1"/>
                </a:solidFill>
              </a:rPr>
              <a:t> </a:t>
            </a:r>
            <a:r>
              <a:rPr sz="3600" dirty="0">
                <a:solidFill>
                  <a:schemeClr val="tx1"/>
                </a:solidFill>
              </a:rPr>
              <a:t>и</a:t>
            </a:r>
            <a:r>
              <a:rPr sz="3600" spc="5" dirty="0">
                <a:solidFill>
                  <a:schemeClr val="tx1"/>
                </a:solidFill>
              </a:rPr>
              <a:t> </a:t>
            </a:r>
            <a:r>
              <a:rPr sz="3600" spc="-5" dirty="0">
                <a:solidFill>
                  <a:schemeClr val="tx1"/>
                </a:solidFill>
              </a:rPr>
              <a:t>цифрой</a:t>
            </a:r>
            <a:endParaRPr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2150" marR="5080" indent="-1950085">
              <a:lnSpc>
                <a:spcPct val="100000"/>
              </a:lnSpc>
              <a:spcBef>
                <a:spcPts val="100"/>
              </a:spcBef>
            </a:pPr>
            <a:r>
              <a:rPr sz="4800" spc="-5" dirty="0">
                <a:solidFill>
                  <a:srgbClr val="C00000"/>
                </a:solidFill>
                <a:latin typeface="Times New Roman"/>
                <a:cs typeface="Times New Roman"/>
              </a:rPr>
              <a:t>Название </a:t>
            </a:r>
            <a:r>
              <a:rPr sz="4800" spc="-25" dirty="0">
                <a:solidFill>
                  <a:srgbClr val="C00000"/>
                </a:solidFill>
                <a:latin typeface="Times New Roman"/>
                <a:cs typeface="Times New Roman"/>
              </a:rPr>
              <a:t>образовательной </a:t>
            </a:r>
            <a:r>
              <a:rPr sz="4800" spc="-118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4800" spc="-5" dirty="0">
                <a:solidFill>
                  <a:srgbClr val="C00000"/>
                </a:solidFill>
                <a:latin typeface="Times New Roman"/>
                <a:cs typeface="Times New Roman"/>
              </a:rPr>
              <a:t>организации</a:t>
            </a:r>
            <a:endParaRPr sz="4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7387" y="2172080"/>
            <a:ext cx="7325995" cy="28276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4785"/>
              </a:lnSpc>
              <a:spcBef>
                <a:spcPts val="95"/>
              </a:spcBef>
            </a:pPr>
            <a:r>
              <a:rPr sz="40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(которую</a:t>
            </a:r>
            <a:r>
              <a:rPr sz="4000" b="1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40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окончил</a:t>
            </a:r>
            <a:r>
              <a:rPr sz="4000" b="1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40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конкурсант),</a:t>
            </a:r>
            <a:endParaRPr sz="4000">
              <a:latin typeface="Times New Roman"/>
              <a:cs typeface="Times New Roman"/>
            </a:endParaRPr>
          </a:p>
          <a:p>
            <a:pPr marL="364490" marR="354965" algn="ctr">
              <a:lnSpc>
                <a:spcPts val="5760"/>
              </a:lnSpc>
              <a:spcBef>
                <a:spcPts val="175"/>
              </a:spcBef>
            </a:pPr>
            <a:r>
              <a:rPr sz="4800" b="1" dirty="0">
                <a:solidFill>
                  <a:srgbClr val="C00000"/>
                </a:solidFill>
                <a:latin typeface="Times New Roman"/>
                <a:cs typeface="Times New Roman"/>
              </a:rPr>
              <a:t>специальность</a:t>
            </a:r>
            <a:r>
              <a:rPr sz="4800" b="1" spc="-6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4800" b="1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4800" b="1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4800" b="1" spc="-45" dirty="0">
                <a:solidFill>
                  <a:srgbClr val="001F5F"/>
                </a:solidFill>
                <a:latin typeface="Times New Roman"/>
                <a:cs typeface="Times New Roman"/>
              </a:rPr>
              <a:t>очерке </a:t>
            </a:r>
            <a:r>
              <a:rPr sz="4800" b="1" spc="-11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4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должны</a:t>
            </a:r>
            <a:r>
              <a:rPr sz="4800" b="1" spc="-30" dirty="0">
                <a:solidFill>
                  <a:srgbClr val="001F5F"/>
                </a:solidFill>
                <a:latin typeface="Times New Roman"/>
                <a:cs typeface="Times New Roman"/>
              </a:rPr>
              <a:t> совпадать</a:t>
            </a:r>
            <a:r>
              <a:rPr sz="4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4800" b="1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endParaRPr sz="4800">
              <a:latin typeface="Times New Roman"/>
              <a:cs typeface="Times New Roman"/>
            </a:endParaRPr>
          </a:p>
          <a:p>
            <a:pPr marL="1905" algn="ctr">
              <a:lnSpc>
                <a:spcPts val="5580"/>
              </a:lnSpc>
            </a:pPr>
            <a:r>
              <a:rPr sz="4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записью</a:t>
            </a:r>
            <a:r>
              <a:rPr sz="4800" b="1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4800" b="1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48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4800" b="1" spc="-20" dirty="0">
                <a:solidFill>
                  <a:srgbClr val="C00000"/>
                </a:solidFill>
                <a:latin typeface="Times New Roman"/>
                <a:cs typeface="Times New Roman"/>
              </a:rPr>
              <a:t>дипломе</a:t>
            </a:r>
            <a:endParaRPr sz="4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32000" marR="5080" indent="-1015365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Обязательное </a:t>
            </a:r>
            <a:r>
              <a:rPr spc="-10" dirty="0"/>
              <a:t>условие </a:t>
            </a:r>
            <a:r>
              <a:rPr spc="-5" dirty="0"/>
              <a:t>– </a:t>
            </a:r>
            <a:r>
              <a:rPr spc="-990" dirty="0"/>
              <a:t> </a:t>
            </a:r>
            <a:r>
              <a:rPr b="0" spc="-10" dirty="0">
                <a:latin typeface="Franklin Gothic Book"/>
                <a:cs typeface="Franklin Gothic Book"/>
              </a:rPr>
              <a:t>представление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7741" y="1930984"/>
            <a:ext cx="8555990" cy="38805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2540" algn="ctr">
              <a:lnSpc>
                <a:spcPct val="100000"/>
              </a:lnSpc>
              <a:spcBef>
                <a:spcPts val="100"/>
              </a:spcBef>
            </a:pPr>
            <a:r>
              <a:rPr sz="3600" spc="-10" dirty="0">
                <a:solidFill>
                  <a:srgbClr val="FF0000"/>
                </a:solidFill>
                <a:latin typeface="Franklin Gothic Book"/>
                <a:cs typeface="Franklin Gothic Book"/>
              </a:rPr>
              <a:t>педагогического/управленческого</a:t>
            </a:r>
            <a:r>
              <a:rPr sz="3600" spc="5" dirty="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sz="3600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опыта, </a:t>
            </a:r>
            <a:r>
              <a:rPr sz="3600" dirty="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sz="3600" spc="-20" dirty="0">
                <a:solidFill>
                  <a:schemeClr val="tx1"/>
                </a:solidFill>
                <a:latin typeface="Franklin Gothic Book"/>
                <a:cs typeface="Franklin Gothic Book"/>
              </a:rPr>
              <a:t>который</a:t>
            </a:r>
            <a:r>
              <a:rPr sz="3600" spc="-5" dirty="0">
                <a:solidFill>
                  <a:schemeClr val="tx1"/>
                </a:solidFill>
                <a:latin typeface="Franklin Gothic Book"/>
                <a:cs typeface="Franklin Gothic Book"/>
              </a:rPr>
              <a:t> </a:t>
            </a:r>
            <a:r>
              <a:rPr sz="3600" spc="-25" dirty="0">
                <a:solidFill>
                  <a:schemeClr val="tx1"/>
                </a:solidFill>
                <a:latin typeface="Franklin Gothic Book"/>
                <a:cs typeface="Franklin Gothic Book"/>
              </a:rPr>
              <a:t>будет</a:t>
            </a:r>
            <a:r>
              <a:rPr sz="3600" spc="-5" dirty="0">
                <a:solidFill>
                  <a:schemeClr val="tx1"/>
                </a:solidFill>
                <a:latin typeface="Franklin Gothic Book"/>
                <a:cs typeface="Franklin Gothic Book"/>
              </a:rPr>
              <a:t> </a:t>
            </a:r>
            <a:r>
              <a:rPr sz="3600" spc="-10" dirty="0">
                <a:solidFill>
                  <a:schemeClr val="tx1"/>
                </a:solidFill>
                <a:latin typeface="Franklin Gothic Book"/>
                <a:cs typeface="Franklin Gothic Book"/>
              </a:rPr>
              <a:t>продемонстрирован</a:t>
            </a:r>
            <a:r>
              <a:rPr sz="3600" spc="-5" dirty="0">
                <a:solidFill>
                  <a:schemeClr val="tx1"/>
                </a:solidFill>
                <a:latin typeface="Franklin Gothic Book"/>
                <a:cs typeface="Franklin Gothic Book"/>
              </a:rPr>
              <a:t> </a:t>
            </a:r>
            <a:r>
              <a:rPr sz="3600" dirty="0">
                <a:solidFill>
                  <a:schemeClr val="tx1"/>
                </a:solidFill>
                <a:latin typeface="Franklin Gothic Book"/>
                <a:cs typeface="Franklin Gothic Book"/>
              </a:rPr>
              <a:t>на </a:t>
            </a:r>
            <a:r>
              <a:rPr sz="3600" spc="-20" dirty="0">
                <a:solidFill>
                  <a:schemeClr val="tx1"/>
                </a:solidFill>
                <a:latin typeface="Franklin Gothic Book"/>
                <a:cs typeface="Franklin Gothic Book"/>
              </a:rPr>
              <a:t>всех </a:t>
            </a:r>
            <a:r>
              <a:rPr sz="3600" spc="-885" dirty="0">
                <a:solidFill>
                  <a:schemeClr val="tx1"/>
                </a:solidFill>
                <a:latin typeface="Franklin Gothic Book"/>
                <a:cs typeface="Franklin Gothic Book"/>
              </a:rPr>
              <a:t> </a:t>
            </a:r>
            <a:r>
              <a:rPr sz="3600" spc="-10" dirty="0">
                <a:solidFill>
                  <a:schemeClr val="tx1"/>
                </a:solidFill>
                <a:latin typeface="Franklin Gothic Book"/>
                <a:cs typeface="Franklin Gothic Book"/>
              </a:rPr>
              <a:t>этапах</a:t>
            </a:r>
            <a:r>
              <a:rPr sz="3600" spc="-5" dirty="0">
                <a:solidFill>
                  <a:schemeClr val="tx1"/>
                </a:solidFill>
                <a:latin typeface="Franklin Gothic Book"/>
                <a:cs typeface="Franklin Gothic Book"/>
              </a:rPr>
              <a:t> конкурса</a:t>
            </a:r>
            <a:endParaRPr sz="3600" dirty="0">
              <a:solidFill>
                <a:schemeClr val="tx1"/>
              </a:solidFill>
              <a:latin typeface="Franklin Gothic Book"/>
              <a:cs typeface="Franklin Gothic Book"/>
            </a:endParaRPr>
          </a:p>
          <a:p>
            <a:pPr algn="ctr">
              <a:lnSpc>
                <a:spcPts val="4315"/>
              </a:lnSpc>
              <a:spcBef>
                <a:spcPts val="5"/>
              </a:spcBef>
            </a:pPr>
            <a:r>
              <a:rPr sz="3600" spc="-5" dirty="0">
                <a:solidFill>
                  <a:schemeClr val="tx1"/>
                </a:solidFill>
                <a:latin typeface="Franklin Gothic Book"/>
                <a:cs typeface="Franklin Gothic Book"/>
              </a:rPr>
              <a:t>(одной</a:t>
            </a:r>
            <a:r>
              <a:rPr sz="3600" spc="-15" dirty="0">
                <a:solidFill>
                  <a:schemeClr val="tx1"/>
                </a:solidFill>
                <a:latin typeface="Franklin Gothic Book"/>
                <a:cs typeface="Franklin Gothic Book"/>
              </a:rPr>
              <a:t> </a:t>
            </a:r>
            <a:r>
              <a:rPr sz="3600" dirty="0">
                <a:solidFill>
                  <a:schemeClr val="tx1"/>
                </a:solidFill>
                <a:latin typeface="Franklin Gothic Book"/>
                <a:cs typeface="Franklin Gothic Book"/>
              </a:rPr>
              <a:t>фразой,</a:t>
            </a:r>
            <a:r>
              <a:rPr sz="3600" spc="-30" dirty="0">
                <a:solidFill>
                  <a:schemeClr val="tx1"/>
                </a:solidFill>
                <a:latin typeface="Franklin Gothic Book"/>
                <a:cs typeface="Franklin Gothic Book"/>
              </a:rPr>
              <a:t> </a:t>
            </a:r>
            <a:r>
              <a:rPr sz="3600" spc="-10" dirty="0">
                <a:solidFill>
                  <a:schemeClr val="tx1"/>
                </a:solidFill>
                <a:latin typeface="Franklin Gothic Book"/>
                <a:cs typeface="Franklin Gothic Book"/>
              </a:rPr>
              <a:t>начинающейся</a:t>
            </a:r>
            <a:r>
              <a:rPr sz="3600" spc="-60" dirty="0">
                <a:solidFill>
                  <a:schemeClr val="tx1"/>
                </a:solidFill>
                <a:latin typeface="Franklin Gothic Book"/>
                <a:cs typeface="Franklin Gothic Book"/>
              </a:rPr>
              <a:t> </a:t>
            </a:r>
            <a:r>
              <a:rPr sz="3600" spc="-5" dirty="0">
                <a:solidFill>
                  <a:schemeClr val="tx1"/>
                </a:solidFill>
                <a:latin typeface="Franklin Gothic Book"/>
                <a:cs typeface="Franklin Gothic Book"/>
              </a:rPr>
              <a:t>словами</a:t>
            </a:r>
            <a:endParaRPr sz="3600" dirty="0">
              <a:solidFill>
                <a:schemeClr val="tx1"/>
              </a:solidFill>
              <a:latin typeface="Franklin Gothic Book"/>
              <a:cs typeface="Franklin Gothic Book"/>
            </a:endParaRPr>
          </a:p>
          <a:p>
            <a:pPr marL="2540" algn="just">
              <a:lnSpc>
                <a:spcPts val="4315"/>
              </a:lnSpc>
            </a:pPr>
            <a:r>
              <a:rPr sz="3600" b="1" spc="-5" dirty="0">
                <a:solidFill>
                  <a:srgbClr val="FF0000"/>
                </a:solidFill>
                <a:latin typeface="Franklin Gothic Book"/>
                <a:cs typeface="Franklin Gothic Book"/>
              </a:rPr>
              <a:t>«Представлен</a:t>
            </a:r>
            <a:r>
              <a:rPr sz="3600" b="1" spc="-70" dirty="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sz="3600" b="1" spc="5" dirty="0" err="1">
                <a:solidFill>
                  <a:srgbClr val="FF0000"/>
                </a:solidFill>
                <a:latin typeface="Franklin Gothic Book"/>
                <a:cs typeface="Franklin Gothic Book"/>
              </a:rPr>
              <a:t>опыт</a:t>
            </a:r>
            <a:r>
              <a:rPr sz="3600" b="1" spc="-55" dirty="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lang="ru-RU" sz="3600" b="1" spc="10" dirty="0" smtClean="0">
                <a:solidFill>
                  <a:srgbClr val="FF0000"/>
                </a:solidFill>
                <a:latin typeface="Franklin Gothic Book"/>
                <a:cs typeface="Franklin Gothic Book"/>
              </a:rPr>
              <a:t>организации совместной	деятельности  воспитателя и воспитанников при обучении музыке</a:t>
            </a:r>
            <a:r>
              <a:rPr lang="ru-RU" sz="3600" spc="10" dirty="0" smtClean="0">
                <a:solidFill>
                  <a:srgbClr val="001F5F"/>
                </a:solidFill>
                <a:latin typeface="Franklin Gothic Book"/>
                <a:cs typeface="Franklin Gothic Book"/>
              </a:rPr>
              <a:t>»</a:t>
            </a:r>
            <a:endParaRPr sz="36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67704" y="961505"/>
            <a:ext cx="67945" cy="233679"/>
          </a:xfrm>
          <a:custGeom>
            <a:avLst/>
            <a:gdLst/>
            <a:ahLst/>
            <a:cxnLst/>
            <a:rect l="l" t="t" r="r" b="b"/>
            <a:pathLst>
              <a:path w="67945" h="233680">
                <a:moveTo>
                  <a:pt x="67348" y="0"/>
                </a:moveTo>
                <a:lnTo>
                  <a:pt x="0" y="0"/>
                </a:lnTo>
                <a:lnTo>
                  <a:pt x="0" y="233091"/>
                </a:lnTo>
                <a:lnTo>
                  <a:pt x="67348" y="233091"/>
                </a:lnTo>
                <a:lnTo>
                  <a:pt x="6734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55863" y="116126"/>
            <a:ext cx="7160895" cy="1082040"/>
          </a:xfrm>
          <a:prstGeom prst="rect">
            <a:avLst/>
          </a:prstGeom>
        </p:spPr>
        <p:txBody>
          <a:bodyPr vert="horz" wrap="square" lIns="0" tIns="123825" rIns="0" bIns="0" rtlCol="0">
            <a:spAutoFit/>
          </a:bodyPr>
          <a:lstStyle/>
          <a:p>
            <a:pPr marL="3055620">
              <a:lnSpc>
                <a:spcPct val="100000"/>
              </a:lnSpc>
              <a:spcBef>
                <a:spcPts val="975"/>
              </a:spcBef>
            </a:pPr>
            <a:r>
              <a:rPr sz="1600" spc="240" dirty="0">
                <a:latin typeface="Times New Roman"/>
                <a:cs typeface="Times New Roman"/>
              </a:rPr>
              <a:t>Кемеровский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250" dirty="0">
                <a:latin typeface="Times New Roman"/>
                <a:cs typeface="Times New Roman"/>
              </a:rPr>
              <a:t>муниципальный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spc="225" dirty="0">
                <a:latin typeface="Times New Roman"/>
                <a:cs typeface="Times New Roman"/>
              </a:rPr>
              <a:t>округ</a:t>
            </a:r>
            <a:endParaRPr sz="1600">
              <a:latin typeface="Times New Roman"/>
              <a:cs typeface="Times New Roman"/>
            </a:endParaRPr>
          </a:p>
          <a:p>
            <a:pPr marL="1773555">
              <a:lnSpc>
                <a:spcPct val="100000"/>
              </a:lnSpc>
              <a:spcBef>
                <a:spcPts val="875"/>
              </a:spcBef>
            </a:pPr>
            <a:r>
              <a:rPr sz="1600" b="1" i="1" spc="245" dirty="0">
                <a:latin typeface="Times New Roman"/>
                <a:cs typeface="Times New Roman"/>
              </a:rPr>
              <a:t>Иванова</a:t>
            </a:r>
            <a:r>
              <a:rPr sz="1600" b="1" i="1" spc="130" dirty="0">
                <a:latin typeface="Times New Roman"/>
                <a:cs typeface="Times New Roman"/>
              </a:rPr>
              <a:t> </a:t>
            </a:r>
            <a:r>
              <a:rPr sz="1600" b="1" i="1" spc="275" dirty="0">
                <a:latin typeface="Times New Roman"/>
                <a:cs typeface="Times New Roman"/>
              </a:rPr>
              <a:t>Мария</a:t>
            </a:r>
            <a:r>
              <a:rPr sz="1600" b="1" i="1" spc="114" dirty="0">
                <a:latin typeface="Times New Roman"/>
                <a:cs typeface="Times New Roman"/>
              </a:rPr>
              <a:t> </a:t>
            </a:r>
            <a:r>
              <a:rPr sz="1600" b="1" i="1" spc="245" dirty="0">
                <a:latin typeface="Times New Roman"/>
                <a:cs typeface="Times New Roman"/>
              </a:rPr>
              <a:t>Ивановна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sz="1600" spc="229" dirty="0">
                <a:latin typeface="Times New Roman"/>
                <a:cs typeface="Times New Roman"/>
              </a:rPr>
              <a:t>Родилась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spc="220" dirty="0">
                <a:latin typeface="Times New Roman"/>
                <a:cs typeface="Times New Roman"/>
              </a:rPr>
              <a:t>в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spc="240" dirty="0">
                <a:latin typeface="Times New Roman"/>
                <a:cs typeface="Times New Roman"/>
              </a:rPr>
              <a:t>1979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204" dirty="0">
                <a:latin typeface="Times New Roman"/>
                <a:cs typeface="Times New Roman"/>
              </a:rPr>
              <a:t>году.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66285" y="1311903"/>
            <a:ext cx="2228850" cy="233679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0"/>
              </a:lnSpc>
              <a:tabLst>
                <a:tab pos="1213485" algn="l"/>
                <a:tab pos="1506220" algn="l"/>
              </a:tabLst>
            </a:pPr>
            <a:r>
              <a:rPr sz="1600" spc="245" dirty="0">
                <a:latin typeface="Times New Roman"/>
                <a:cs typeface="Times New Roman"/>
              </a:rPr>
              <a:t>би</a:t>
            </a:r>
            <a:r>
              <a:rPr sz="1600" spc="240" dirty="0">
                <a:latin typeface="Times New Roman"/>
                <a:cs typeface="Times New Roman"/>
              </a:rPr>
              <a:t>о</a:t>
            </a:r>
            <a:r>
              <a:rPr sz="1600" spc="235" dirty="0">
                <a:latin typeface="Times New Roman"/>
                <a:cs typeface="Times New Roman"/>
              </a:rPr>
              <a:t>ло</a:t>
            </a:r>
            <a:r>
              <a:rPr sz="1600" spc="195" dirty="0">
                <a:latin typeface="Times New Roman"/>
                <a:cs typeface="Times New Roman"/>
              </a:rPr>
              <a:t>г</a:t>
            </a:r>
            <a:r>
              <a:rPr sz="1600" spc="245" dirty="0">
                <a:latin typeface="Times New Roman"/>
                <a:cs typeface="Times New Roman"/>
              </a:rPr>
              <a:t>и</a:t>
            </a:r>
            <a:r>
              <a:rPr sz="1600" spc="250" dirty="0">
                <a:latin typeface="Times New Roman"/>
                <a:cs typeface="Times New Roman"/>
              </a:rPr>
              <a:t>и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250" dirty="0">
                <a:latin typeface="Times New Roman"/>
                <a:cs typeface="Times New Roman"/>
              </a:rPr>
              <a:t>и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240" dirty="0">
                <a:latin typeface="Times New Roman"/>
                <a:cs typeface="Times New Roman"/>
              </a:rPr>
              <a:t>х</a:t>
            </a:r>
            <a:r>
              <a:rPr sz="1600" spc="270" dirty="0">
                <a:latin typeface="Times New Roman"/>
                <a:cs typeface="Times New Roman"/>
              </a:rPr>
              <a:t>им</a:t>
            </a:r>
            <a:r>
              <a:rPr sz="1600" spc="240" dirty="0">
                <a:latin typeface="Times New Roman"/>
                <a:cs typeface="Times New Roman"/>
              </a:rPr>
              <a:t>и</a:t>
            </a:r>
            <a:r>
              <a:rPr sz="1600" spc="250" dirty="0">
                <a:latin typeface="Times New Roman"/>
                <a:cs typeface="Times New Roman"/>
              </a:rPr>
              <a:t>и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5863" y="1279398"/>
            <a:ext cx="561657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644265" algn="l"/>
              </a:tabLst>
            </a:pPr>
            <a:r>
              <a:rPr sz="1600" spc="240" dirty="0">
                <a:latin typeface="Times New Roman"/>
                <a:cs typeface="Times New Roman"/>
              </a:rPr>
              <a:t>Учитель	</a:t>
            </a:r>
            <a:r>
              <a:rPr sz="1600" spc="250" dirty="0">
                <a:latin typeface="Times New Roman"/>
                <a:cs typeface="Times New Roman"/>
              </a:rPr>
              <a:t>Муниципального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99506" y="1279398"/>
            <a:ext cx="141795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245" dirty="0">
                <a:latin typeface="Times New Roman"/>
                <a:cs typeface="Times New Roman"/>
              </a:rPr>
              <a:t>бюджетного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040104" y="2013080"/>
            <a:ext cx="67945" cy="233679"/>
          </a:xfrm>
          <a:custGeom>
            <a:avLst/>
            <a:gdLst/>
            <a:ahLst/>
            <a:cxnLst/>
            <a:rect l="l" t="t" r="r" b="b"/>
            <a:pathLst>
              <a:path w="67945" h="233680">
                <a:moveTo>
                  <a:pt x="67348" y="0"/>
                </a:moveTo>
                <a:lnTo>
                  <a:pt x="0" y="0"/>
                </a:lnTo>
                <a:lnTo>
                  <a:pt x="0" y="233091"/>
                </a:lnTo>
                <a:lnTo>
                  <a:pt x="67348" y="233091"/>
                </a:lnTo>
                <a:lnTo>
                  <a:pt x="6734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71512" y="1522162"/>
            <a:ext cx="7747000" cy="727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3900"/>
              </a:lnSpc>
              <a:spcBef>
                <a:spcPts val="100"/>
              </a:spcBef>
              <a:tabLst>
                <a:tab pos="2959735" algn="l"/>
                <a:tab pos="4678045" algn="l"/>
                <a:tab pos="6849109" algn="l"/>
              </a:tabLst>
            </a:pPr>
            <a:r>
              <a:rPr sz="1600" spc="240" dirty="0">
                <a:latin typeface="Times New Roman"/>
                <a:cs typeface="Times New Roman"/>
              </a:rPr>
              <a:t>о</a:t>
            </a:r>
            <a:r>
              <a:rPr sz="1600" spc="260" dirty="0">
                <a:latin typeface="Times New Roman"/>
                <a:cs typeface="Times New Roman"/>
              </a:rPr>
              <a:t>бщео</a:t>
            </a:r>
            <a:r>
              <a:rPr sz="1600" spc="240" dirty="0">
                <a:latin typeface="Times New Roman"/>
                <a:cs typeface="Times New Roman"/>
              </a:rPr>
              <a:t>бр</a:t>
            </a:r>
            <a:r>
              <a:rPr sz="1600" spc="195" dirty="0">
                <a:latin typeface="Times New Roman"/>
                <a:cs typeface="Times New Roman"/>
              </a:rPr>
              <a:t>аз</a:t>
            </a:r>
            <a:r>
              <a:rPr sz="1600" spc="240" dirty="0">
                <a:latin typeface="Times New Roman"/>
                <a:cs typeface="Times New Roman"/>
              </a:rPr>
              <a:t>о</a:t>
            </a:r>
            <a:r>
              <a:rPr sz="1600" spc="215" dirty="0">
                <a:latin typeface="Times New Roman"/>
                <a:cs typeface="Times New Roman"/>
              </a:rPr>
              <a:t>вательн</a:t>
            </a:r>
            <a:r>
              <a:rPr sz="1600" spc="250" dirty="0">
                <a:latin typeface="Times New Roman"/>
                <a:cs typeface="Times New Roman"/>
              </a:rPr>
              <a:t>о</a:t>
            </a:r>
            <a:r>
              <a:rPr sz="1600" spc="195" dirty="0">
                <a:latin typeface="Times New Roman"/>
                <a:cs typeface="Times New Roman"/>
              </a:rPr>
              <a:t>г</a:t>
            </a:r>
            <a:r>
              <a:rPr sz="1600" spc="235" dirty="0">
                <a:latin typeface="Times New Roman"/>
                <a:cs typeface="Times New Roman"/>
              </a:rPr>
              <a:t>о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225" dirty="0">
                <a:latin typeface="Times New Roman"/>
                <a:cs typeface="Times New Roman"/>
              </a:rPr>
              <a:t>у</a:t>
            </a:r>
            <a:r>
              <a:rPr sz="1600" spc="235" dirty="0">
                <a:latin typeface="Times New Roman"/>
                <a:cs typeface="Times New Roman"/>
              </a:rPr>
              <a:t>ч</a:t>
            </a:r>
            <a:r>
              <a:rPr sz="1600" spc="240" dirty="0">
                <a:latin typeface="Times New Roman"/>
                <a:cs typeface="Times New Roman"/>
              </a:rPr>
              <a:t>р</a:t>
            </a:r>
            <a:r>
              <a:rPr sz="1600" spc="245" dirty="0">
                <a:latin typeface="Times New Roman"/>
                <a:cs typeface="Times New Roman"/>
              </a:rPr>
              <a:t>еждения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225" dirty="0">
                <a:latin typeface="Times New Roman"/>
                <a:cs typeface="Times New Roman"/>
              </a:rPr>
              <a:t>«</a:t>
            </a:r>
            <a:r>
              <a:rPr sz="1600" spc="315" dirty="0">
                <a:latin typeface="Times New Roman"/>
                <a:cs typeface="Times New Roman"/>
              </a:rPr>
              <a:t>К</a:t>
            </a:r>
            <a:r>
              <a:rPr sz="1600" spc="245" dirty="0">
                <a:latin typeface="Times New Roman"/>
                <a:cs typeface="Times New Roman"/>
              </a:rPr>
              <a:t>р</a:t>
            </a:r>
            <a:r>
              <a:rPr sz="1600" spc="225" dirty="0">
                <a:latin typeface="Times New Roman"/>
                <a:cs typeface="Times New Roman"/>
              </a:rPr>
              <a:t>асногор</a:t>
            </a:r>
            <a:r>
              <a:rPr sz="1600" spc="215" dirty="0">
                <a:latin typeface="Times New Roman"/>
                <a:cs typeface="Times New Roman"/>
              </a:rPr>
              <a:t>ская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200" dirty="0">
                <a:latin typeface="Times New Roman"/>
                <a:cs typeface="Times New Roman"/>
              </a:rPr>
              <a:t>средняя  </a:t>
            </a:r>
            <a:r>
              <a:rPr sz="1600" spc="229" dirty="0">
                <a:latin typeface="Times New Roman"/>
                <a:cs typeface="Times New Roman"/>
              </a:rPr>
              <a:t>общеобразовательная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235" dirty="0">
                <a:latin typeface="Times New Roman"/>
                <a:cs typeface="Times New Roman"/>
              </a:rPr>
              <a:t>школа».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55863" y="2330973"/>
            <a:ext cx="113855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245" dirty="0">
                <a:latin typeface="Times New Roman"/>
                <a:cs typeface="Times New Roman"/>
              </a:rPr>
              <a:t>Окончила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91144" y="2363478"/>
            <a:ext cx="5723255" cy="233679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0"/>
              </a:lnSpc>
              <a:tabLst>
                <a:tab pos="2186940" algn="l"/>
                <a:tab pos="4365625" algn="l"/>
              </a:tabLst>
            </a:pPr>
            <a:r>
              <a:rPr sz="1600" spc="220" dirty="0">
                <a:latin typeface="Times New Roman"/>
                <a:cs typeface="Times New Roman"/>
              </a:rPr>
              <a:t>госуда</a:t>
            </a:r>
            <a:r>
              <a:rPr sz="1600" spc="245" dirty="0">
                <a:latin typeface="Times New Roman"/>
                <a:cs typeface="Times New Roman"/>
              </a:rPr>
              <a:t>р</a:t>
            </a:r>
            <a:r>
              <a:rPr sz="1600" spc="225" dirty="0">
                <a:latin typeface="Times New Roman"/>
                <a:cs typeface="Times New Roman"/>
              </a:rPr>
              <a:t>ственное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240" dirty="0">
                <a:latin typeface="Times New Roman"/>
                <a:cs typeface="Times New Roman"/>
              </a:rPr>
              <a:t>о</a:t>
            </a:r>
            <a:r>
              <a:rPr sz="1600" spc="254" dirty="0">
                <a:latin typeface="Times New Roman"/>
                <a:cs typeface="Times New Roman"/>
              </a:rPr>
              <a:t>б</a:t>
            </a:r>
            <a:r>
              <a:rPr sz="1600" spc="240" dirty="0">
                <a:latin typeface="Times New Roman"/>
                <a:cs typeface="Times New Roman"/>
              </a:rPr>
              <a:t>р</a:t>
            </a:r>
            <a:r>
              <a:rPr sz="1600" spc="195" dirty="0">
                <a:latin typeface="Times New Roman"/>
                <a:cs typeface="Times New Roman"/>
              </a:rPr>
              <a:t>аз</a:t>
            </a:r>
            <a:r>
              <a:rPr sz="1600" spc="240" dirty="0">
                <a:latin typeface="Times New Roman"/>
                <a:cs typeface="Times New Roman"/>
              </a:rPr>
              <a:t>о</a:t>
            </a:r>
            <a:r>
              <a:rPr sz="1600" spc="215" dirty="0">
                <a:latin typeface="Times New Roman"/>
                <a:cs typeface="Times New Roman"/>
              </a:rPr>
              <a:t>вательно</a:t>
            </a:r>
            <a:r>
              <a:rPr sz="1600" spc="210" dirty="0">
                <a:latin typeface="Times New Roman"/>
                <a:cs typeface="Times New Roman"/>
              </a:rPr>
              <a:t>е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225" dirty="0">
                <a:latin typeface="Times New Roman"/>
                <a:cs typeface="Times New Roman"/>
              </a:rPr>
              <a:t>у</a:t>
            </a:r>
            <a:r>
              <a:rPr sz="1600" spc="235" dirty="0">
                <a:latin typeface="Times New Roman"/>
                <a:cs typeface="Times New Roman"/>
              </a:rPr>
              <a:t>ч</a:t>
            </a:r>
            <a:r>
              <a:rPr sz="1600" spc="240" dirty="0">
                <a:latin typeface="Times New Roman"/>
                <a:cs typeface="Times New Roman"/>
              </a:rPr>
              <a:t>р</a:t>
            </a:r>
            <a:r>
              <a:rPr sz="1600" spc="245" dirty="0">
                <a:latin typeface="Times New Roman"/>
                <a:cs typeface="Times New Roman"/>
              </a:rPr>
              <a:t>ежден</a:t>
            </a:r>
            <a:r>
              <a:rPr sz="1600" spc="260" dirty="0">
                <a:latin typeface="Times New Roman"/>
                <a:cs typeface="Times New Roman"/>
              </a:rPr>
              <a:t>и</a:t>
            </a:r>
            <a:r>
              <a:rPr sz="1600" spc="210" dirty="0">
                <a:latin typeface="Times New Roman"/>
                <a:cs typeface="Times New Roman"/>
              </a:rPr>
              <a:t>е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84212" y="2713877"/>
            <a:ext cx="5949315" cy="233679"/>
          </a:xfrm>
          <a:custGeom>
            <a:avLst/>
            <a:gdLst/>
            <a:ahLst/>
            <a:cxnLst/>
            <a:rect l="l" t="t" r="r" b="b"/>
            <a:pathLst>
              <a:path w="5949315" h="233680">
                <a:moveTo>
                  <a:pt x="5949320" y="0"/>
                </a:moveTo>
                <a:lnTo>
                  <a:pt x="0" y="0"/>
                </a:lnTo>
                <a:lnTo>
                  <a:pt x="0" y="233091"/>
                </a:lnTo>
                <a:lnTo>
                  <a:pt x="5949320" y="233091"/>
                </a:lnTo>
                <a:lnTo>
                  <a:pt x="594932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40829" y="3064529"/>
            <a:ext cx="1647825" cy="233679"/>
          </a:xfrm>
          <a:custGeom>
            <a:avLst/>
            <a:gdLst/>
            <a:ahLst/>
            <a:cxnLst/>
            <a:rect l="l" t="t" r="r" b="b"/>
            <a:pathLst>
              <a:path w="1647825" h="233679">
                <a:moveTo>
                  <a:pt x="0" y="233091"/>
                </a:moveTo>
                <a:lnTo>
                  <a:pt x="1647572" y="233091"/>
                </a:lnTo>
                <a:lnTo>
                  <a:pt x="1647572" y="0"/>
                </a:lnTo>
                <a:lnTo>
                  <a:pt x="0" y="0"/>
                </a:lnTo>
                <a:lnTo>
                  <a:pt x="0" y="23309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71512" y="2573865"/>
            <a:ext cx="7747634" cy="727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3800"/>
              </a:lnSpc>
              <a:spcBef>
                <a:spcPts val="100"/>
              </a:spcBef>
              <a:tabLst>
                <a:tab pos="1395730" algn="l"/>
                <a:tab pos="2426970" algn="l"/>
                <a:tab pos="4024629" algn="l"/>
                <a:tab pos="4667885" algn="l"/>
                <a:tab pos="5826125" algn="l"/>
                <a:tab pos="6664959" algn="l"/>
              </a:tabLst>
            </a:pPr>
            <a:r>
              <a:rPr sz="1600" spc="260" dirty="0">
                <a:latin typeface="Times New Roman"/>
                <a:cs typeface="Times New Roman"/>
              </a:rPr>
              <a:t>высше</a:t>
            </a:r>
            <a:r>
              <a:rPr sz="1600" spc="200" dirty="0">
                <a:latin typeface="Times New Roman"/>
                <a:cs typeface="Times New Roman"/>
              </a:rPr>
              <a:t>г</a:t>
            </a:r>
            <a:r>
              <a:rPr sz="1600" spc="235" dirty="0">
                <a:latin typeface="Times New Roman"/>
                <a:cs typeface="Times New Roman"/>
              </a:rPr>
              <a:t>о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240" dirty="0">
                <a:latin typeface="Times New Roman"/>
                <a:cs typeface="Times New Roman"/>
              </a:rPr>
              <a:t>пр</a:t>
            </a:r>
            <a:r>
              <a:rPr sz="1600" spc="245" dirty="0">
                <a:latin typeface="Times New Roman"/>
                <a:cs typeface="Times New Roman"/>
              </a:rPr>
              <a:t>о</a:t>
            </a:r>
            <a:r>
              <a:rPr sz="1600" spc="229" dirty="0">
                <a:latin typeface="Times New Roman"/>
                <a:cs typeface="Times New Roman"/>
              </a:rPr>
              <a:t>фесс</a:t>
            </a:r>
            <a:r>
              <a:rPr sz="1600" spc="240" dirty="0">
                <a:latin typeface="Times New Roman"/>
                <a:cs typeface="Times New Roman"/>
              </a:rPr>
              <a:t>ио</a:t>
            </a:r>
            <a:r>
              <a:rPr sz="1600" spc="245" dirty="0">
                <a:latin typeface="Times New Roman"/>
                <a:cs typeface="Times New Roman"/>
              </a:rPr>
              <a:t>н</a:t>
            </a:r>
            <a:r>
              <a:rPr sz="1600" spc="220" dirty="0">
                <a:latin typeface="Times New Roman"/>
                <a:cs typeface="Times New Roman"/>
              </a:rPr>
              <a:t>а</a:t>
            </a:r>
            <a:r>
              <a:rPr sz="1600" spc="235" dirty="0">
                <a:latin typeface="Times New Roman"/>
                <a:cs typeface="Times New Roman"/>
              </a:rPr>
              <a:t>льно</a:t>
            </a:r>
            <a:r>
              <a:rPr sz="1600" spc="200" dirty="0">
                <a:latin typeface="Times New Roman"/>
                <a:cs typeface="Times New Roman"/>
              </a:rPr>
              <a:t>г</a:t>
            </a:r>
            <a:r>
              <a:rPr sz="1600" spc="235" dirty="0">
                <a:latin typeface="Times New Roman"/>
                <a:cs typeface="Times New Roman"/>
              </a:rPr>
              <a:t>о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240" dirty="0">
                <a:latin typeface="Times New Roman"/>
                <a:cs typeface="Times New Roman"/>
              </a:rPr>
              <a:t>об</a:t>
            </a:r>
            <a:r>
              <a:rPr sz="1600" spc="245" dirty="0">
                <a:latin typeface="Times New Roman"/>
                <a:cs typeface="Times New Roman"/>
              </a:rPr>
              <a:t>р</a:t>
            </a:r>
            <a:r>
              <a:rPr sz="1600" spc="210" dirty="0">
                <a:latin typeface="Times New Roman"/>
                <a:cs typeface="Times New Roman"/>
              </a:rPr>
              <a:t>а</a:t>
            </a:r>
            <a:r>
              <a:rPr sz="1600" spc="175" dirty="0">
                <a:latin typeface="Times New Roman"/>
                <a:cs typeface="Times New Roman"/>
              </a:rPr>
              <a:t>з</a:t>
            </a:r>
            <a:r>
              <a:rPr sz="1600" spc="240" dirty="0">
                <a:latin typeface="Times New Roman"/>
                <a:cs typeface="Times New Roman"/>
              </a:rPr>
              <a:t>о</a:t>
            </a:r>
            <a:r>
              <a:rPr sz="1600" spc="229" dirty="0">
                <a:latin typeface="Times New Roman"/>
                <a:cs typeface="Times New Roman"/>
              </a:rPr>
              <a:t>вани</a:t>
            </a:r>
            <a:r>
              <a:rPr sz="1600" spc="215" dirty="0">
                <a:latin typeface="Times New Roman"/>
                <a:cs typeface="Times New Roman"/>
              </a:rPr>
              <a:t>я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260" dirty="0">
                <a:latin typeface="Times New Roman"/>
                <a:cs typeface="Times New Roman"/>
              </a:rPr>
              <a:t>«</a:t>
            </a:r>
            <a:r>
              <a:rPr sz="1600" spc="335" dirty="0">
                <a:latin typeface="Times New Roman"/>
                <a:cs typeface="Times New Roman"/>
              </a:rPr>
              <a:t>Н</a:t>
            </a:r>
            <a:r>
              <a:rPr sz="1600" spc="240" dirty="0">
                <a:latin typeface="Times New Roman"/>
                <a:cs typeface="Times New Roman"/>
              </a:rPr>
              <a:t>о</a:t>
            </a:r>
            <a:r>
              <a:rPr sz="1600" spc="215" dirty="0">
                <a:latin typeface="Times New Roman"/>
                <a:cs typeface="Times New Roman"/>
              </a:rPr>
              <a:t>в</a:t>
            </a:r>
            <a:r>
              <a:rPr sz="1600" spc="240" dirty="0">
                <a:latin typeface="Times New Roman"/>
                <a:cs typeface="Times New Roman"/>
              </a:rPr>
              <a:t>о</a:t>
            </a:r>
            <a:r>
              <a:rPr sz="1600" spc="215" dirty="0">
                <a:latin typeface="Times New Roman"/>
                <a:cs typeface="Times New Roman"/>
              </a:rPr>
              <a:t>сибирский  </a:t>
            </a:r>
            <a:r>
              <a:rPr sz="1600" spc="220" dirty="0">
                <a:latin typeface="Times New Roman"/>
                <a:cs typeface="Times New Roman"/>
              </a:rPr>
              <a:t>го</a:t>
            </a:r>
            <a:r>
              <a:rPr sz="1600" spc="210" dirty="0">
                <a:latin typeface="Times New Roman"/>
                <a:cs typeface="Times New Roman"/>
              </a:rPr>
              <a:t>с</a:t>
            </a:r>
            <a:r>
              <a:rPr sz="1600" spc="225" dirty="0">
                <a:latin typeface="Times New Roman"/>
                <a:cs typeface="Times New Roman"/>
              </a:rPr>
              <a:t>уда</a:t>
            </a:r>
            <a:r>
              <a:rPr sz="1600" spc="245" dirty="0">
                <a:latin typeface="Times New Roman"/>
                <a:cs typeface="Times New Roman"/>
              </a:rPr>
              <a:t>р</a:t>
            </a:r>
            <a:r>
              <a:rPr sz="1600" spc="220" dirty="0">
                <a:latin typeface="Times New Roman"/>
                <a:cs typeface="Times New Roman"/>
              </a:rPr>
              <a:t>ствен</a:t>
            </a:r>
            <a:r>
              <a:rPr sz="1600" spc="260" dirty="0">
                <a:latin typeface="Times New Roman"/>
                <a:cs typeface="Times New Roman"/>
              </a:rPr>
              <a:t>н</a:t>
            </a:r>
            <a:r>
              <a:rPr sz="1600" spc="285" dirty="0">
                <a:latin typeface="Times New Roman"/>
                <a:cs typeface="Times New Roman"/>
              </a:rPr>
              <a:t>ый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220" dirty="0">
                <a:latin typeface="Times New Roman"/>
                <a:cs typeface="Times New Roman"/>
              </a:rPr>
              <a:t>педа</a:t>
            </a:r>
            <a:r>
              <a:rPr sz="1600" spc="210" dirty="0">
                <a:latin typeface="Times New Roman"/>
                <a:cs typeface="Times New Roman"/>
              </a:rPr>
              <a:t>гог</a:t>
            </a:r>
            <a:r>
              <a:rPr sz="1600" spc="225" dirty="0">
                <a:latin typeface="Times New Roman"/>
                <a:cs typeface="Times New Roman"/>
              </a:rPr>
              <a:t>ически</a:t>
            </a:r>
            <a:r>
              <a:rPr sz="1600" spc="250" dirty="0">
                <a:latin typeface="Times New Roman"/>
                <a:cs typeface="Times New Roman"/>
              </a:rPr>
              <a:t>й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240" dirty="0">
                <a:latin typeface="Times New Roman"/>
                <a:cs typeface="Times New Roman"/>
              </a:rPr>
              <a:t>у</a:t>
            </a:r>
            <a:r>
              <a:rPr sz="1600" spc="229" dirty="0">
                <a:latin typeface="Times New Roman"/>
                <a:cs typeface="Times New Roman"/>
              </a:rPr>
              <a:t>нивер</a:t>
            </a:r>
            <a:r>
              <a:rPr sz="1600" spc="225" dirty="0">
                <a:latin typeface="Times New Roman"/>
                <a:cs typeface="Times New Roman"/>
              </a:rPr>
              <a:t>с</a:t>
            </a:r>
            <a:r>
              <a:rPr sz="1600" spc="245" dirty="0">
                <a:latin typeface="Times New Roman"/>
                <a:cs typeface="Times New Roman"/>
              </a:rPr>
              <a:t>и</a:t>
            </a:r>
            <a:r>
              <a:rPr sz="1600" spc="210" dirty="0">
                <a:latin typeface="Times New Roman"/>
                <a:cs typeface="Times New Roman"/>
              </a:rPr>
              <a:t>те</a:t>
            </a:r>
            <a:r>
              <a:rPr sz="1600" spc="245" dirty="0">
                <a:latin typeface="Times New Roman"/>
                <a:cs typeface="Times New Roman"/>
              </a:rPr>
              <a:t>т</a:t>
            </a:r>
            <a:r>
              <a:rPr sz="1600" spc="235" dirty="0">
                <a:latin typeface="Times New Roman"/>
                <a:cs typeface="Times New Roman"/>
              </a:rPr>
              <a:t>»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260" dirty="0">
                <a:latin typeface="Times New Roman"/>
                <a:cs typeface="Times New Roman"/>
              </a:rPr>
              <a:t>Инс</a:t>
            </a:r>
            <a:r>
              <a:rPr sz="1600" spc="210" dirty="0">
                <a:latin typeface="Times New Roman"/>
                <a:cs typeface="Times New Roman"/>
              </a:rPr>
              <a:t>т</a:t>
            </a:r>
            <a:r>
              <a:rPr sz="1600" spc="245" dirty="0">
                <a:latin typeface="Times New Roman"/>
                <a:cs typeface="Times New Roman"/>
              </a:rPr>
              <a:t>и</a:t>
            </a:r>
            <a:r>
              <a:rPr sz="1600" spc="210" dirty="0">
                <a:latin typeface="Times New Roman"/>
                <a:cs typeface="Times New Roman"/>
              </a:rPr>
              <a:t>т</a:t>
            </a:r>
            <a:r>
              <a:rPr sz="1600" spc="225" dirty="0">
                <a:latin typeface="Times New Roman"/>
                <a:cs typeface="Times New Roman"/>
              </a:rPr>
              <a:t>у</a:t>
            </a:r>
            <a:r>
              <a:rPr sz="1600" spc="204" dirty="0">
                <a:latin typeface="Times New Roman"/>
                <a:cs typeface="Times New Roman"/>
              </a:rPr>
              <a:t>т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84212" y="3414927"/>
            <a:ext cx="7729855" cy="233679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0"/>
              </a:lnSpc>
            </a:pPr>
            <a:r>
              <a:rPr sz="1600" spc="229" dirty="0">
                <a:latin typeface="Times New Roman"/>
                <a:cs typeface="Times New Roman"/>
              </a:rPr>
              <a:t>филологии,</a:t>
            </a:r>
            <a:r>
              <a:rPr sz="1600" spc="409" dirty="0">
                <a:latin typeface="Times New Roman"/>
                <a:cs typeface="Times New Roman"/>
              </a:rPr>
              <a:t> </a:t>
            </a:r>
            <a:r>
              <a:rPr sz="1600" spc="235" dirty="0">
                <a:latin typeface="Times New Roman"/>
                <a:cs typeface="Times New Roman"/>
              </a:rPr>
              <a:t>массовой</a:t>
            </a:r>
            <a:r>
              <a:rPr sz="1600" spc="420" dirty="0">
                <a:latin typeface="Times New Roman"/>
                <a:cs typeface="Times New Roman"/>
              </a:rPr>
              <a:t> </a:t>
            </a:r>
            <a:r>
              <a:rPr sz="1600" spc="254" dirty="0">
                <a:latin typeface="Times New Roman"/>
                <a:cs typeface="Times New Roman"/>
              </a:rPr>
              <a:t>информации</a:t>
            </a:r>
            <a:r>
              <a:rPr sz="1600" spc="420" dirty="0">
                <a:latin typeface="Times New Roman"/>
                <a:cs typeface="Times New Roman"/>
              </a:rPr>
              <a:t> </a:t>
            </a:r>
            <a:r>
              <a:rPr sz="1600" spc="250" dirty="0">
                <a:latin typeface="Times New Roman"/>
                <a:cs typeface="Times New Roman"/>
              </a:rPr>
              <a:t>и</a:t>
            </a:r>
            <a:r>
              <a:rPr sz="1600" spc="420" dirty="0">
                <a:latin typeface="Times New Roman"/>
                <a:cs typeface="Times New Roman"/>
              </a:rPr>
              <a:t> </a:t>
            </a:r>
            <a:r>
              <a:rPr sz="1600" spc="225" dirty="0">
                <a:latin typeface="Times New Roman"/>
                <a:cs typeface="Times New Roman"/>
              </a:rPr>
              <a:t>психологии;</a:t>
            </a:r>
            <a:r>
              <a:rPr sz="1600" spc="434" dirty="0">
                <a:latin typeface="Times New Roman"/>
                <a:cs typeface="Times New Roman"/>
              </a:rPr>
              <a:t> </a:t>
            </a:r>
            <a:r>
              <a:rPr sz="1600" spc="225" dirty="0">
                <a:latin typeface="Times New Roman"/>
                <a:cs typeface="Times New Roman"/>
              </a:rPr>
              <a:t>специальность</a:t>
            </a:r>
            <a:r>
              <a:rPr sz="1600" spc="480" dirty="0">
                <a:latin typeface="Times New Roman"/>
                <a:cs typeface="Times New Roman"/>
              </a:rPr>
              <a:t> </a:t>
            </a:r>
            <a:r>
              <a:rPr sz="1600" spc="235" dirty="0">
                <a:latin typeface="Times New Roman"/>
                <a:cs typeface="Times New Roman"/>
              </a:rPr>
              <a:t>–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84212" y="3765325"/>
            <a:ext cx="4591050" cy="233679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0"/>
              </a:lnSpc>
            </a:pPr>
            <a:r>
              <a:rPr sz="1600" spc="245" dirty="0">
                <a:latin typeface="Times New Roman"/>
                <a:cs typeface="Times New Roman"/>
              </a:rPr>
              <a:t>Филология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spc="225" dirty="0">
                <a:latin typeface="Times New Roman"/>
                <a:cs typeface="Times New Roman"/>
              </a:rPr>
              <a:t>(русский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235" dirty="0">
                <a:latin typeface="Times New Roman"/>
                <a:cs typeface="Times New Roman"/>
              </a:rPr>
              <a:t>язык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spc="250" dirty="0">
                <a:latin typeface="Times New Roman"/>
                <a:cs typeface="Times New Roman"/>
              </a:rPr>
              <a:t>и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210" dirty="0">
                <a:latin typeface="Times New Roman"/>
                <a:cs typeface="Times New Roman"/>
              </a:rPr>
              <a:t>литература).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55863" y="4083599"/>
            <a:ext cx="244856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229" dirty="0">
                <a:latin typeface="Times New Roman"/>
                <a:cs typeface="Times New Roman"/>
              </a:rPr>
              <a:t>Педагогический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240" dirty="0">
                <a:latin typeface="Times New Roman"/>
                <a:cs typeface="Times New Roman"/>
              </a:rPr>
              <a:t>стаж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58823" y="4115800"/>
            <a:ext cx="2132330" cy="233679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0"/>
              </a:lnSpc>
            </a:pPr>
            <a:r>
              <a:rPr sz="1600" spc="235" dirty="0">
                <a:latin typeface="Times New Roman"/>
                <a:cs typeface="Times New Roman"/>
              </a:rPr>
              <a:t>–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235" dirty="0">
                <a:latin typeface="Times New Roman"/>
                <a:cs typeface="Times New Roman"/>
              </a:rPr>
              <a:t>20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215" dirty="0">
                <a:latin typeface="Times New Roman"/>
                <a:cs typeface="Times New Roman"/>
              </a:rPr>
              <a:t>лет</a:t>
            </a:r>
            <a:r>
              <a:rPr sz="1600" spc="105" dirty="0">
                <a:latin typeface="Times New Roman"/>
                <a:cs typeface="Times New Roman"/>
              </a:rPr>
              <a:t> </a:t>
            </a:r>
            <a:r>
              <a:rPr sz="1600" spc="235" dirty="0">
                <a:latin typeface="Times New Roman"/>
                <a:cs typeface="Times New Roman"/>
              </a:rPr>
              <a:t>5</a:t>
            </a:r>
            <a:r>
              <a:rPr sz="1600" spc="105" dirty="0">
                <a:latin typeface="Times New Roman"/>
                <a:cs typeface="Times New Roman"/>
              </a:rPr>
              <a:t> </a:t>
            </a:r>
            <a:r>
              <a:rPr sz="1600" spc="215" dirty="0">
                <a:latin typeface="Times New Roman"/>
                <a:cs typeface="Times New Roman"/>
              </a:rPr>
              <a:t>месяцев.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461695" y="4466503"/>
            <a:ext cx="4926965" cy="233679"/>
          </a:xfrm>
          <a:custGeom>
            <a:avLst/>
            <a:gdLst/>
            <a:ahLst/>
            <a:cxnLst/>
            <a:rect l="l" t="t" r="r" b="b"/>
            <a:pathLst>
              <a:path w="4926965" h="233679">
                <a:moveTo>
                  <a:pt x="0" y="233091"/>
                </a:moveTo>
                <a:lnTo>
                  <a:pt x="4926706" y="233091"/>
                </a:lnTo>
                <a:lnTo>
                  <a:pt x="4926706" y="0"/>
                </a:lnTo>
                <a:lnTo>
                  <a:pt x="0" y="0"/>
                </a:lnTo>
                <a:lnTo>
                  <a:pt x="0" y="23309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255863" y="4433998"/>
            <a:ext cx="715835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235" dirty="0">
                <a:latin typeface="Times New Roman"/>
                <a:cs typeface="Times New Roman"/>
              </a:rPr>
              <a:t>Представлен</a:t>
            </a:r>
            <a:r>
              <a:rPr sz="1600" spc="350" dirty="0">
                <a:latin typeface="Times New Roman"/>
                <a:cs typeface="Times New Roman"/>
              </a:rPr>
              <a:t> </a:t>
            </a:r>
            <a:r>
              <a:rPr sz="1600" spc="254" dirty="0">
                <a:latin typeface="Times New Roman"/>
                <a:cs typeface="Times New Roman"/>
              </a:rPr>
              <a:t>опыт</a:t>
            </a:r>
            <a:r>
              <a:rPr sz="1600" spc="350" dirty="0">
                <a:latin typeface="Times New Roman"/>
                <a:cs typeface="Times New Roman"/>
              </a:rPr>
              <a:t> </a:t>
            </a:r>
            <a:r>
              <a:rPr sz="1600" spc="240" dirty="0">
                <a:latin typeface="Times New Roman"/>
                <a:cs typeface="Times New Roman"/>
              </a:rPr>
              <a:t>по</a:t>
            </a:r>
            <a:r>
              <a:rPr sz="1600" spc="350" dirty="0">
                <a:latin typeface="Times New Roman"/>
                <a:cs typeface="Times New Roman"/>
              </a:rPr>
              <a:t> </a:t>
            </a:r>
            <a:r>
              <a:rPr sz="1600" spc="229" dirty="0">
                <a:latin typeface="Times New Roman"/>
                <a:cs typeface="Times New Roman"/>
              </a:rPr>
              <a:t>теме</a:t>
            </a:r>
            <a:r>
              <a:rPr sz="1600" spc="380" dirty="0">
                <a:latin typeface="Times New Roman"/>
                <a:cs typeface="Times New Roman"/>
              </a:rPr>
              <a:t> </a:t>
            </a:r>
            <a:r>
              <a:rPr sz="1600" spc="245" dirty="0">
                <a:latin typeface="Times New Roman"/>
                <a:cs typeface="Times New Roman"/>
              </a:rPr>
              <a:t>«Формирование</a:t>
            </a:r>
            <a:r>
              <a:rPr sz="1600" spc="345" dirty="0">
                <a:latin typeface="Times New Roman"/>
                <a:cs typeface="Times New Roman"/>
              </a:rPr>
              <a:t> </a:t>
            </a:r>
            <a:r>
              <a:rPr sz="1600" spc="240" dirty="0">
                <a:latin typeface="Times New Roman"/>
                <a:cs typeface="Times New Roman"/>
              </a:rPr>
              <a:t>коммуникативной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84212" y="4816850"/>
            <a:ext cx="4325620" cy="233679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0"/>
              </a:lnSpc>
            </a:pPr>
            <a:r>
              <a:rPr sz="1600" spc="240" dirty="0">
                <a:latin typeface="Times New Roman"/>
                <a:cs typeface="Times New Roman"/>
              </a:rPr>
              <a:t>компетенции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spc="220" dirty="0">
                <a:latin typeface="Times New Roman"/>
                <a:cs typeface="Times New Roman"/>
              </a:rPr>
              <a:t>через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229" dirty="0">
                <a:latin typeface="Times New Roman"/>
                <a:cs typeface="Times New Roman"/>
              </a:rPr>
              <a:t>работу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spc="210" dirty="0">
                <a:latin typeface="Times New Roman"/>
                <a:cs typeface="Times New Roman"/>
              </a:rPr>
              <a:t>с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220" dirty="0">
                <a:latin typeface="Times New Roman"/>
                <a:cs typeface="Times New Roman"/>
              </a:rPr>
              <a:t>текстом».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752880" y="5167248"/>
            <a:ext cx="4636135" cy="233679"/>
          </a:xfrm>
          <a:custGeom>
            <a:avLst/>
            <a:gdLst/>
            <a:ahLst/>
            <a:cxnLst/>
            <a:rect l="l" t="t" r="r" b="b"/>
            <a:pathLst>
              <a:path w="4636134" h="233679">
                <a:moveTo>
                  <a:pt x="0" y="233395"/>
                </a:moveTo>
                <a:lnTo>
                  <a:pt x="4635521" y="233395"/>
                </a:lnTo>
                <a:lnTo>
                  <a:pt x="4635521" y="0"/>
                </a:lnTo>
                <a:lnTo>
                  <a:pt x="0" y="0"/>
                </a:lnTo>
                <a:lnTo>
                  <a:pt x="0" y="23339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255863" y="5135048"/>
            <a:ext cx="7160259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689735" algn="l"/>
                <a:tab pos="2496820" algn="l"/>
                <a:tab pos="4445000" algn="l"/>
                <a:tab pos="5525770" algn="l"/>
                <a:tab pos="5908040" algn="l"/>
                <a:tab pos="7022465" algn="l"/>
              </a:tabLst>
            </a:pPr>
            <a:r>
              <a:rPr sz="1600" spc="335" dirty="0">
                <a:latin typeface="Times New Roman"/>
                <a:cs typeface="Times New Roman"/>
              </a:rPr>
              <a:t>П</a:t>
            </a:r>
            <a:r>
              <a:rPr sz="1600" spc="240" dirty="0">
                <a:latin typeface="Times New Roman"/>
                <a:cs typeface="Times New Roman"/>
              </a:rPr>
              <a:t>р</a:t>
            </a:r>
            <a:r>
              <a:rPr sz="1600" spc="220" dirty="0">
                <a:latin typeface="Times New Roman"/>
                <a:cs typeface="Times New Roman"/>
              </a:rPr>
              <a:t>едставле</a:t>
            </a:r>
            <a:r>
              <a:rPr sz="1600" spc="250" dirty="0">
                <a:latin typeface="Times New Roman"/>
                <a:cs typeface="Times New Roman"/>
              </a:rPr>
              <a:t>н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240" dirty="0">
                <a:latin typeface="Times New Roman"/>
                <a:cs typeface="Times New Roman"/>
              </a:rPr>
              <a:t>о</a:t>
            </a:r>
            <a:r>
              <a:rPr sz="1600" spc="245" dirty="0">
                <a:latin typeface="Times New Roman"/>
                <a:cs typeface="Times New Roman"/>
              </a:rPr>
              <a:t>п</a:t>
            </a:r>
            <a:r>
              <a:rPr sz="1600" spc="305" dirty="0">
                <a:latin typeface="Times New Roman"/>
                <a:cs typeface="Times New Roman"/>
              </a:rPr>
              <a:t>ы</a:t>
            </a:r>
            <a:r>
              <a:rPr sz="1600" spc="204" dirty="0">
                <a:latin typeface="Times New Roman"/>
                <a:cs typeface="Times New Roman"/>
              </a:rPr>
              <a:t>т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210" dirty="0">
                <a:latin typeface="Times New Roman"/>
                <a:cs typeface="Times New Roman"/>
              </a:rPr>
              <a:t>«</a:t>
            </a:r>
            <a:r>
              <a:rPr sz="1600" spc="305" dirty="0">
                <a:latin typeface="Times New Roman"/>
                <a:cs typeface="Times New Roman"/>
              </a:rPr>
              <a:t>Э</a:t>
            </a:r>
            <a:r>
              <a:rPr sz="1600" spc="315" dirty="0">
                <a:latin typeface="Times New Roman"/>
                <a:cs typeface="Times New Roman"/>
              </a:rPr>
              <a:t>ф</a:t>
            </a:r>
            <a:r>
              <a:rPr sz="1600" spc="240" dirty="0">
                <a:latin typeface="Times New Roman"/>
                <a:cs typeface="Times New Roman"/>
              </a:rPr>
              <a:t>фекти</a:t>
            </a:r>
            <a:r>
              <a:rPr sz="1600" spc="245" dirty="0">
                <a:latin typeface="Times New Roman"/>
                <a:cs typeface="Times New Roman"/>
              </a:rPr>
              <a:t>вн</a:t>
            </a:r>
            <a:r>
              <a:rPr sz="1600" spc="260" dirty="0">
                <a:latin typeface="Times New Roman"/>
                <a:cs typeface="Times New Roman"/>
              </a:rPr>
              <a:t>ые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250" dirty="0">
                <a:latin typeface="Times New Roman"/>
                <a:cs typeface="Times New Roman"/>
              </a:rPr>
              <a:t>методы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250" dirty="0">
                <a:latin typeface="Times New Roman"/>
                <a:cs typeface="Times New Roman"/>
              </a:rPr>
              <a:t>и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229" dirty="0">
                <a:latin typeface="Times New Roman"/>
                <a:cs typeface="Times New Roman"/>
              </a:rPr>
              <a:t>прие</a:t>
            </a:r>
            <a:r>
              <a:rPr sz="1600" spc="310" dirty="0">
                <a:latin typeface="Times New Roman"/>
                <a:cs typeface="Times New Roman"/>
              </a:rPr>
              <a:t>м</a:t>
            </a:r>
            <a:r>
              <a:rPr sz="1600" spc="315" dirty="0">
                <a:latin typeface="Times New Roman"/>
                <a:cs typeface="Times New Roman"/>
              </a:rPr>
              <a:t>ы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220" dirty="0">
                <a:latin typeface="Times New Roman"/>
                <a:cs typeface="Times New Roman"/>
              </a:rPr>
              <a:t>в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84212" y="5517951"/>
            <a:ext cx="7742555" cy="233679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0"/>
              </a:lnSpc>
              <a:tabLst>
                <a:tab pos="1911985" algn="l"/>
                <a:tab pos="3084830" algn="l"/>
                <a:tab pos="4807585" algn="l"/>
                <a:tab pos="5306060" algn="l"/>
                <a:tab pos="6319520" algn="l"/>
              </a:tabLst>
            </a:pPr>
            <a:r>
              <a:rPr sz="1600" spc="270" dirty="0">
                <a:latin typeface="Times New Roman"/>
                <a:cs typeface="Times New Roman"/>
              </a:rPr>
              <a:t>фо</a:t>
            </a:r>
            <a:r>
              <a:rPr sz="1600" spc="245" dirty="0">
                <a:latin typeface="Times New Roman"/>
                <a:cs typeface="Times New Roman"/>
              </a:rPr>
              <a:t>р</a:t>
            </a:r>
            <a:r>
              <a:rPr sz="1600" spc="260" dirty="0">
                <a:latin typeface="Times New Roman"/>
                <a:cs typeface="Times New Roman"/>
              </a:rPr>
              <a:t>мир</a:t>
            </a:r>
            <a:r>
              <a:rPr sz="1600" spc="240" dirty="0">
                <a:latin typeface="Times New Roman"/>
                <a:cs typeface="Times New Roman"/>
              </a:rPr>
              <a:t>о</a:t>
            </a:r>
            <a:r>
              <a:rPr sz="1600" spc="229" dirty="0">
                <a:latin typeface="Times New Roman"/>
                <a:cs typeface="Times New Roman"/>
              </a:rPr>
              <a:t>вани</a:t>
            </a:r>
            <a:r>
              <a:rPr sz="1600" spc="250" dirty="0">
                <a:latin typeface="Times New Roman"/>
                <a:cs typeface="Times New Roman"/>
              </a:rPr>
              <a:t>и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240" dirty="0">
                <a:latin typeface="Times New Roman"/>
                <a:cs typeface="Times New Roman"/>
              </a:rPr>
              <a:t>речевых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229" dirty="0">
                <a:latin typeface="Times New Roman"/>
                <a:cs typeface="Times New Roman"/>
              </a:rPr>
              <a:t>к</a:t>
            </a:r>
            <a:r>
              <a:rPr sz="1600" spc="245" dirty="0">
                <a:latin typeface="Times New Roman"/>
                <a:cs typeface="Times New Roman"/>
              </a:rPr>
              <a:t>о</a:t>
            </a:r>
            <a:r>
              <a:rPr sz="1600" spc="250" dirty="0">
                <a:latin typeface="Times New Roman"/>
                <a:cs typeface="Times New Roman"/>
              </a:rPr>
              <a:t>мпе</a:t>
            </a:r>
            <a:r>
              <a:rPr sz="1600" spc="210" dirty="0">
                <a:latin typeface="Times New Roman"/>
                <a:cs typeface="Times New Roman"/>
              </a:rPr>
              <a:t>т</a:t>
            </a:r>
            <a:r>
              <a:rPr sz="1600" spc="235" dirty="0">
                <a:latin typeface="Times New Roman"/>
                <a:cs typeface="Times New Roman"/>
              </a:rPr>
              <a:t>енц</a:t>
            </a:r>
            <a:r>
              <a:rPr sz="1600" spc="254" dirty="0">
                <a:latin typeface="Times New Roman"/>
                <a:cs typeface="Times New Roman"/>
              </a:rPr>
              <a:t>и</a:t>
            </a:r>
            <a:r>
              <a:rPr sz="1600" spc="250" dirty="0">
                <a:latin typeface="Times New Roman"/>
                <a:cs typeface="Times New Roman"/>
              </a:rPr>
              <a:t>й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245" dirty="0">
                <a:latin typeface="Times New Roman"/>
                <a:cs typeface="Times New Roman"/>
              </a:rPr>
              <a:t>н</a:t>
            </a:r>
            <a:r>
              <a:rPr sz="1600" spc="210" dirty="0">
                <a:latin typeface="Times New Roman"/>
                <a:cs typeface="Times New Roman"/>
              </a:rPr>
              <a:t>а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225" dirty="0">
                <a:latin typeface="Times New Roman"/>
                <a:cs typeface="Times New Roman"/>
              </a:rPr>
              <a:t>у</a:t>
            </a:r>
            <a:r>
              <a:rPr sz="1600" spc="240" dirty="0">
                <a:latin typeface="Times New Roman"/>
                <a:cs typeface="Times New Roman"/>
              </a:rPr>
              <a:t>ро</a:t>
            </a:r>
            <a:r>
              <a:rPr sz="1600" spc="225" dirty="0">
                <a:latin typeface="Times New Roman"/>
                <a:cs typeface="Times New Roman"/>
              </a:rPr>
              <a:t>ках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225" dirty="0">
                <a:latin typeface="Times New Roman"/>
                <a:cs typeface="Times New Roman"/>
              </a:rPr>
              <a:t>англи</a:t>
            </a:r>
            <a:r>
              <a:rPr sz="1600" spc="254" dirty="0">
                <a:latin typeface="Times New Roman"/>
                <a:cs typeface="Times New Roman"/>
              </a:rPr>
              <a:t>й</a:t>
            </a:r>
            <a:r>
              <a:rPr sz="1600" spc="220" dirty="0">
                <a:latin typeface="Times New Roman"/>
                <a:cs typeface="Times New Roman"/>
              </a:rPr>
              <a:t>ск</a:t>
            </a:r>
            <a:r>
              <a:rPr sz="1600" spc="275" dirty="0">
                <a:latin typeface="Times New Roman"/>
                <a:cs typeface="Times New Roman"/>
              </a:rPr>
              <a:t>о</a:t>
            </a:r>
            <a:r>
              <a:rPr sz="1600" spc="195" dirty="0">
                <a:latin typeface="Times New Roman"/>
                <a:cs typeface="Times New Roman"/>
              </a:rPr>
              <a:t>г</a:t>
            </a:r>
            <a:r>
              <a:rPr sz="1600" spc="235" dirty="0">
                <a:latin typeface="Times New Roman"/>
                <a:cs typeface="Times New Roman"/>
              </a:rPr>
              <a:t>о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84212" y="5868345"/>
            <a:ext cx="781050" cy="233679"/>
          </a:xfrm>
          <a:custGeom>
            <a:avLst/>
            <a:gdLst/>
            <a:ahLst/>
            <a:cxnLst/>
            <a:rect l="l" t="t" r="r" b="b"/>
            <a:pathLst>
              <a:path w="781050" h="233679">
                <a:moveTo>
                  <a:pt x="780455" y="0"/>
                </a:moveTo>
                <a:lnTo>
                  <a:pt x="0" y="0"/>
                </a:lnTo>
                <a:lnTo>
                  <a:pt x="0" y="233091"/>
                </a:lnTo>
                <a:lnTo>
                  <a:pt x="780455" y="233091"/>
                </a:lnTo>
                <a:lnTo>
                  <a:pt x="78045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71512" y="5835845"/>
            <a:ext cx="87185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235" dirty="0">
                <a:latin typeface="Times New Roman"/>
                <a:cs typeface="Times New Roman"/>
              </a:rPr>
              <a:t>язык</a:t>
            </a:r>
            <a:r>
              <a:rPr sz="1600" spc="225" dirty="0">
                <a:latin typeface="Times New Roman"/>
                <a:cs typeface="Times New Roman"/>
              </a:rPr>
              <a:t>а</a:t>
            </a:r>
            <a:r>
              <a:rPr sz="1600" spc="229" dirty="0">
                <a:latin typeface="Times New Roman"/>
                <a:cs typeface="Times New Roman"/>
              </a:rPr>
              <a:t>»</a:t>
            </a:r>
            <a:r>
              <a:rPr sz="1600" spc="114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381000"/>
            <a:ext cx="752947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>
                <a:latin typeface="Times New Roman"/>
                <a:cs typeface="Times New Roman"/>
              </a:rPr>
              <a:t>Требования</a:t>
            </a:r>
            <a:r>
              <a:rPr spc="-4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к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стилю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spc="-15" dirty="0">
                <a:latin typeface="Times New Roman"/>
                <a:cs typeface="Times New Roman"/>
              </a:rPr>
              <a:t>материала: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02742" y="1057402"/>
            <a:ext cx="8338515" cy="38901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851535">
              <a:lnSpc>
                <a:spcPct val="100000"/>
              </a:lnSpc>
              <a:spcBef>
                <a:spcPts val="95"/>
              </a:spcBef>
              <a:buChar char="–"/>
              <a:tabLst>
                <a:tab pos="279400" algn="l"/>
              </a:tabLst>
            </a:pPr>
            <a:r>
              <a:rPr sz="2800" b="0" spc="-10" dirty="0">
                <a:solidFill>
                  <a:srgbClr val="001F5F"/>
                </a:solidFill>
                <a:latin typeface="Times New Roman"/>
                <a:cs typeface="Times New Roman"/>
              </a:rPr>
              <a:t>лаконичность</a:t>
            </a:r>
            <a:r>
              <a:rPr sz="2800" b="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0" spc="-20" dirty="0">
                <a:solidFill>
                  <a:srgbClr val="001F5F"/>
                </a:solidFill>
                <a:latin typeface="Times New Roman"/>
                <a:cs typeface="Times New Roman"/>
              </a:rPr>
              <a:t>изложения</a:t>
            </a:r>
            <a:r>
              <a:rPr sz="2800" b="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0" spc="-5" dirty="0">
                <a:solidFill>
                  <a:srgbClr val="001F5F"/>
                </a:solidFill>
                <a:latin typeface="Times New Roman"/>
                <a:cs typeface="Times New Roman"/>
              </a:rPr>
              <a:t>при </a:t>
            </a:r>
            <a:r>
              <a:rPr sz="2800" b="0" spc="-10" dirty="0">
                <a:solidFill>
                  <a:srgbClr val="001F5F"/>
                </a:solidFill>
                <a:latin typeface="Times New Roman"/>
                <a:cs typeface="Times New Roman"/>
              </a:rPr>
              <a:t>информационной </a:t>
            </a:r>
            <a:r>
              <a:rPr sz="2800" b="0" spc="-6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0" dirty="0">
                <a:solidFill>
                  <a:srgbClr val="001F5F"/>
                </a:solidFill>
                <a:latin typeface="Times New Roman"/>
                <a:cs typeface="Times New Roman"/>
              </a:rPr>
              <a:t>насыщенности;</a:t>
            </a:r>
            <a:endParaRPr sz="28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buChar char="–"/>
              <a:tabLst>
                <a:tab pos="279400" algn="l"/>
              </a:tabLst>
            </a:pPr>
            <a:r>
              <a:rPr sz="2800" b="0" dirty="0">
                <a:solidFill>
                  <a:srgbClr val="001F5F"/>
                </a:solidFill>
                <a:latin typeface="Times New Roman"/>
                <a:cs typeface="Times New Roman"/>
              </a:rPr>
              <a:t>уместное </a:t>
            </a:r>
            <a:r>
              <a:rPr sz="2800" b="0" spc="-10" dirty="0">
                <a:solidFill>
                  <a:srgbClr val="001F5F"/>
                </a:solidFill>
                <a:latin typeface="Times New Roman"/>
                <a:cs typeface="Times New Roman"/>
              </a:rPr>
              <a:t>использование терминологии, характерной </a:t>
            </a:r>
            <a:r>
              <a:rPr sz="2800" b="0" spc="-6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0" spc="-5" dirty="0">
                <a:solidFill>
                  <a:srgbClr val="001F5F"/>
                </a:solidFill>
                <a:latin typeface="Times New Roman"/>
                <a:cs typeface="Times New Roman"/>
              </a:rPr>
              <a:t>для</a:t>
            </a:r>
            <a:r>
              <a:rPr sz="2800" b="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0" spc="-20" dirty="0">
                <a:solidFill>
                  <a:srgbClr val="001F5F"/>
                </a:solidFill>
                <a:latin typeface="Times New Roman"/>
                <a:cs typeface="Times New Roman"/>
              </a:rPr>
              <a:t>подобного</a:t>
            </a:r>
            <a:r>
              <a:rPr sz="2800" b="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0" spc="-5" dirty="0">
                <a:solidFill>
                  <a:srgbClr val="001F5F"/>
                </a:solidFill>
                <a:latin typeface="Times New Roman"/>
                <a:cs typeface="Times New Roman"/>
              </a:rPr>
              <a:t>типа</a:t>
            </a:r>
            <a:r>
              <a:rPr sz="2800" b="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0" spc="-15" dirty="0">
                <a:solidFill>
                  <a:srgbClr val="001F5F"/>
                </a:solidFill>
                <a:latin typeface="Times New Roman"/>
                <a:cs typeface="Times New Roman"/>
              </a:rPr>
              <a:t>материалов</a:t>
            </a:r>
            <a:r>
              <a:rPr sz="2800" b="0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0" spc="-15" dirty="0">
                <a:solidFill>
                  <a:srgbClr val="001F5F"/>
                </a:solidFill>
                <a:latin typeface="Times New Roman"/>
                <a:cs typeface="Times New Roman"/>
              </a:rPr>
              <a:t>речевых</a:t>
            </a:r>
            <a:r>
              <a:rPr sz="2800" b="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0" spc="-5" dirty="0">
                <a:solidFill>
                  <a:srgbClr val="001F5F"/>
                </a:solidFill>
                <a:latin typeface="Times New Roman"/>
                <a:cs typeface="Times New Roman"/>
              </a:rPr>
              <a:t>клише;</a:t>
            </a:r>
            <a:endParaRPr sz="2800" dirty="0">
              <a:latin typeface="Times New Roman"/>
              <a:cs typeface="Times New Roman"/>
            </a:endParaRPr>
          </a:p>
          <a:p>
            <a:pPr marL="12700" marR="84455">
              <a:lnSpc>
                <a:spcPct val="100000"/>
              </a:lnSpc>
              <a:buChar char="–"/>
              <a:tabLst>
                <a:tab pos="279400" algn="l"/>
              </a:tabLst>
            </a:pPr>
            <a:r>
              <a:rPr sz="2800" b="0" spc="-20" dirty="0">
                <a:solidFill>
                  <a:srgbClr val="001F5F"/>
                </a:solidFill>
                <a:latin typeface="Times New Roman"/>
                <a:cs typeface="Times New Roman"/>
              </a:rPr>
              <a:t>текст</a:t>
            </a:r>
            <a:r>
              <a:rPr sz="2800" b="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0" spc="-15" dirty="0">
                <a:solidFill>
                  <a:srgbClr val="001F5F"/>
                </a:solidFill>
                <a:latin typeface="Times New Roman"/>
                <a:cs typeface="Times New Roman"/>
              </a:rPr>
              <a:t>должен</a:t>
            </a:r>
            <a:r>
              <a:rPr sz="2800" b="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0" spc="-20" dirty="0">
                <a:solidFill>
                  <a:srgbClr val="001F5F"/>
                </a:solidFill>
                <a:latin typeface="Times New Roman"/>
                <a:cs typeface="Times New Roman"/>
              </a:rPr>
              <a:t>содержать</a:t>
            </a:r>
            <a:r>
              <a:rPr sz="2800" b="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0" spc="-15" dirty="0">
                <a:solidFill>
                  <a:srgbClr val="001F5F"/>
                </a:solidFill>
                <a:latin typeface="Times New Roman"/>
                <a:cs typeface="Times New Roman"/>
              </a:rPr>
              <a:t>связующие</a:t>
            </a:r>
            <a:r>
              <a:rPr sz="2800" b="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0" spc="-15" dirty="0">
                <a:solidFill>
                  <a:srgbClr val="001F5F"/>
                </a:solidFill>
                <a:latin typeface="Times New Roman"/>
                <a:cs typeface="Times New Roman"/>
              </a:rPr>
              <a:t>элементы,</a:t>
            </a:r>
            <a:r>
              <a:rPr sz="2800" b="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0" spc="-35" dirty="0">
                <a:solidFill>
                  <a:srgbClr val="001F5F"/>
                </a:solidFill>
                <a:latin typeface="Times New Roman"/>
                <a:cs typeface="Times New Roman"/>
              </a:rPr>
              <a:t>легко </a:t>
            </a:r>
            <a:r>
              <a:rPr sz="2800" b="0" spc="-6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0" spc="-5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800" b="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0" spc="-5" dirty="0">
                <a:solidFill>
                  <a:srgbClr val="001F5F"/>
                </a:solidFill>
                <a:latin typeface="Times New Roman"/>
                <a:cs typeface="Times New Roman"/>
              </a:rPr>
              <a:t>с интересом</a:t>
            </a:r>
            <a:r>
              <a:rPr sz="2800" b="0" spc="-10" dirty="0">
                <a:solidFill>
                  <a:srgbClr val="001F5F"/>
                </a:solidFill>
                <a:latin typeface="Times New Roman"/>
                <a:cs typeface="Times New Roman"/>
              </a:rPr>
              <a:t> читаться;</a:t>
            </a:r>
            <a:endParaRPr sz="2800" dirty="0">
              <a:latin typeface="Times New Roman"/>
              <a:cs typeface="Times New Roman"/>
            </a:endParaRPr>
          </a:p>
          <a:p>
            <a:pPr marL="12700" marR="595630" algn="just">
              <a:lnSpc>
                <a:spcPct val="100000"/>
              </a:lnSpc>
              <a:buChar char="-"/>
              <a:tabLst>
                <a:tab pos="220345" algn="l"/>
              </a:tabLst>
            </a:pPr>
            <a:r>
              <a:rPr sz="2800" b="0" spc="-35" dirty="0">
                <a:solidFill>
                  <a:srgbClr val="001F5F"/>
                </a:solidFill>
                <a:latin typeface="Times New Roman"/>
                <a:cs typeface="Times New Roman"/>
              </a:rPr>
              <a:t>необходимо </a:t>
            </a:r>
            <a:r>
              <a:rPr sz="2800" b="0" spc="-5" dirty="0">
                <a:solidFill>
                  <a:srgbClr val="001F5F"/>
                </a:solidFill>
                <a:latin typeface="Times New Roman"/>
                <a:cs typeface="Times New Roman"/>
              </a:rPr>
              <a:t>отразить в </a:t>
            </a:r>
            <a:r>
              <a:rPr sz="2800" b="0" spc="-20" dirty="0">
                <a:solidFill>
                  <a:srgbClr val="001F5F"/>
                </a:solidFill>
                <a:latin typeface="Times New Roman"/>
                <a:cs typeface="Times New Roman"/>
              </a:rPr>
              <a:t>тексте </a:t>
            </a:r>
            <a:r>
              <a:rPr sz="2800" b="0" dirty="0">
                <a:solidFill>
                  <a:srgbClr val="001F5F"/>
                </a:solidFill>
                <a:latin typeface="Times New Roman"/>
                <a:cs typeface="Times New Roman"/>
              </a:rPr>
              <a:t>профессиональные </a:t>
            </a:r>
            <a:r>
              <a:rPr sz="2800" b="0" spc="-6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0" dirty="0">
                <a:solidFill>
                  <a:srgbClr val="001F5F"/>
                </a:solidFill>
                <a:latin typeface="Times New Roman"/>
                <a:cs typeface="Times New Roman"/>
              </a:rPr>
              <a:t>достижения </a:t>
            </a:r>
            <a:r>
              <a:rPr sz="2800" b="0" spc="-20" dirty="0">
                <a:solidFill>
                  <a:srgbClr val="001F5F"/>
                </a:solidFill>
                <a:latin typeface="Times New Roman"/>
                <a:cs typeface="Times New Roman"/>
              </a:rPr>
              <a:t>педагога/руководителя, используемые </a:t>
            </a:r>
            <a:r>
              <a:rPr sz="2800" b="0" spc="-6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0" spc="-5" dirty="0">
                <a:solidFill>
                  <a:srgbClr val="001F5F"/>
                </a:solidFill>
                <a:latin typeface="Times New Roman"/>
                <a:cs typeface="Times New Roman"/>
              </a:rPr>
              <a:t>приемы</a:t>
            </a:r>
            <a:r>
              <a:rPr sz="2800" b="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0" spc="-5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800" b="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0" spc="-25" dirty="0" err="1">
                <a:solidFill>
                  <a:srgbClr val="001F5F"/>
                </a:solidFill>
                <a:latin typeface="Times New Roman"/>
                <a:cs typeface="Times New Roman"/>
              </a:rPr>
              <a:t>методы</a:t>
            </a:r>
            <a:r>
              <a:rPr sz="2800" b="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0" spc="-10" dirty="0" err="1" smtClean="0">
                <a:solidFill>
                  <a:srgbClr val="001F5F"/>
                </a:solidFill>
                <a:latin typeface="Times New Roman"/>
                <a:cs typeface="Times New Roman"/>
              </a:rPr>
              <a:t>работы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461</Words>
  <Application>Microsoft Office PowerPoint</Application>
  <PresentationFormat>Экран (4:3)</PresentationFormat>
  <Paragraphs>112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Franklin Gothic Book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Название учреждения</vt:lpstr>
      <vt:lpstr>Название образовательной  организации</vt:lpstr>
      <vt:lpstr>Обязательное условие –  представление</vt:lpstr>
      <vt:lpstr>Презентация PowerPoint</vt:lpstr>
      <vt:lpstr>Требования к стилю материала:</vt:lpstr>
      <vt:lpstr>Презентация PowerPoint</vt:lpstr>
      <vt:lpstr>Портретное фото</vt:lpstr>
      <vt:lpstr>Сюжетное фото</vt:lpstr>
      <vt:lpstr>Презентация PowerPoint</vt:lpstr>
      <vt:lpstr>Интернет-ресурс</vt:lpstr>
      <vt:lpstr>Эссе</vt:lpstr>
      <vt:lpstr>Презентация опыта работы</vt:lpstr>
      <vt:lpstr>Очный этап 11-12 октября </vt:lpstr>
      <vt:lpstr>Всем творческих успехов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office</dc:creator>
  <cp:lastModifiedBy>Олеся</cp:lastModifiedBy>
  <cp:revision>15</cp:revision>
  <cp:lastPrinted>2021-09-20T03:46:51Z</cp:lastPrinted>
  <dcterms:created xsi:type="dcterms:W3CDTF">2021-09-15T02:10:37Z</dcterms:created>
  <dcterms:modified xsi:type="dcterms:W3CDTF">2021-09-23T03:28:15Z</dcterms:modified>
</cp:coreProperties>
</file>